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0" r:id="rId1"/>
    <p:sldMasterId id="2147484095" r:id="rId2"/>
    <p:sldMasterId id="2147484143" r:id="rId3"/>
    <p:sldMasterId id="2147484155" r:id="rId4"/>
    <p:sldMasterId id="2147484173" r:id="rId5"/>
  </p:sldMasterIdLst>
  <p:sldIdLst>
    <p:sldId id="256" r:id="rId6"/>
    <p:sldId id="257" r:id="rId7"/>
    <p:sldId id="269" r:id="rId8"/>
    <p:sldId id="270" r:id="rId9"/>
    <p:sldId id="258" r:id="rId10"/>
    <p:sldId id="259" r:id="rId11"/>
    <p:sldId id="260" r:id="rId12"/>
    <p:sldId id="261" r:id="rId13"/>
    <p:sldId id="262" r:id="rId14"/>
    <p:sldId id="263" r:id="rId15"/>
    <p:sldId id="265" r:id="rId16"/>
    <p:sldId id="266" r:id="rId17"/>
    <p:sldId id="267" r:id="rId18"/>
    <p:sldId id="268" r:id="rId19"/>
    <p:sldId id="273" r:id="rId20"/>
    <p:sldId id="275" r:id="rId21"/>
    <p:sldId id="276" r:id="rId22"/>
    <p:sldId id="274" r:id="rId23"/>
    <p:sldId id="272"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RBHEY SINGH PAHWA" initials="NSP" lastIdx="1" clrIdx="0">
    <p:extLst>
      <p:ext uri="{19B8F6BF-5375-455C-9EA6-DF929625EA0E}">
        <p15:presenceInfo xmlns:p15="http://schemas.microsoft.com/office/powerpoint/2012/main" userId="NIRBHEY SINGH PAHW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9.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563305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39111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744007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71035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763162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107689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518563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604745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979854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2462856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2612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93172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271622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213353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C0453-08DF-46DA-909D-D717E01DD512}" type="datetimeFigureOut">
              <a:rPr lang="en-IN" smtClean="0"/>
              <a:t>20-02-2014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27202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8902537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7548019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274809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6971734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902633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608241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29219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7295220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6192044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978454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9356813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8205046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882243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5572F814-153E-4361-B3B4-F8CC9E5EA1C1}" type="slidenum">
              <a:rPr lang="en-IN" smtClean="0"/>
              <a:t>‹#›</a:t>
            </a:fld>
            <a:endParaRPr lang="en-IN"/>
          </a:p>
        </p:txBody>
      </p:sp>
    </p:spTree>
    <p:extLst>
      <p:ext uri="{BB962C8B-B14F-4D97-AF65-F5344CB8AC3E}">
        <p14:creationId xmlns:p14="http://schemas.microsoft.com/office/powerpoint/2010/main" val="3179228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187643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a:xfrm>
            <a:off x="2182708" y="6272784"/>
            <a:ext cx="6327648" cy="365125"/>
          </a:xfrm>
        </p:spPr>
        <p:txBody>
          <a:bodyPr/>
          <a:lstStyle/>
          <a:p>
            <a:endParaRPr lang="en-IN"/>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5572F814-153E-4361-B3B4-F8CC9E5EA1C1}" type="slidenum">
              <a:rPr lang="en-IN" smtClean="0"/>
              <a:t>‹#›</a:t>
            </a:fld>
            <a:endParaRPr lang="en-IN"/>
          </a:p>
        </p:txBody>
      </p:sp>
    </p:spTree>
    <p:extLst>
      <p:ext uri="{BB962C8B-B14F-4D97-AF65-F5344CB8AC3E}">
        <p14:creationId xmlns:p14="http://schemas.microsoft.com/office/powerpoint/2010/main" val="3034477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2478990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C0453-08DF-46DA-909D-D717E01DD512}" type="datetimeFigureOut">
              <a:rPr lang="en-IN" smtClean="0"/>
              <a:t>20-02-2014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323849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9828458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1C0453-08DF-46DA-909D-D717E01DD512}" type="datetimeFigureOut">
              <a:rPr lang="en-IN" smtClean="0"/>
              <a:t>20-02-2014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692679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C0453-08DF-46DA-909D-D717E01DD512}" type="datetimeFigureOut">
              <a:rPr lang="en-IN" smtClean="0"/>
              <a:t>20-02-2014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4404638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114279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164438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817928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1821280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a:xfrm>
            <a:off x="5332412" y="5883275"/>
            <a:ext cx="4324044" cy="365125"/>
          </a:xfrm>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1079747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951856" y="5867131"/>
            <a:ext cx="551167" cy="365125"/>
          </a:xfrm>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0666614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480196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8962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C0453-08DF-46DA-909D-D717E01DD512}" type="datetimeFigureOut">
              <a:rPr lang="en-IN" smtClean="0"/>
              <a:t>20-02-2014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373707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31C0453-08DF-46DA-909D-D717E01DD512}" type="datetimeFigureOut">
              <a:rPr lang="en-IN" smtClean="0"/>
              <a:t>20-02-2014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9718987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1C0453-08DF-46DA-909D-D717E01DD512}" type="datetimeFigureOut">
              <a:rPr lang="en-IN" smtClean="0"/>
              <a:t>20-02-2014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605579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C0453-08DF-46DA-909D-D717E01DD512}" type="datetimeFigureOut">
              <a:rPr lang="en-IN" smtClean="0"/>
              <a:t>20-02-2014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8832699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3047902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71216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614791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21898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747119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1471822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579745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1C0453-08DF-46DA-909D-D717E01DD512}" type="datetimeFigureOut">
              <a:rPr lang="en-IN" smtClean="0"/>
              <a:t>20-02-2014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4263754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519314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1989280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1C0453-08DF-46DA-909D-D717E01DD512}" type="datetimeFigureOut">
              <a:rPr lang="en-IN" smtClean="0"/>
              <a:t>20-02-2014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70335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IN">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46561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15455803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1298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6" name="Footer Placeholder 5"/>
          <p:cNvSpPr>
            <a:spLocks noGrp="1"/>
          </p:cNvSpPr>
          <p:nvPr>
            <p:ph type="ftr" sz="quarter" idx="11"/>
          </p:nvPr>
        </p:nvSpPr>
        <p:spPr/>
        <p:txBody>
          <a:bodyPr/>
          <a:lstStyle/>
          <a:p>
            <a:endParaRPr lang="en-IN">
              <a:solidFill>
                <a:prstClr val="black"/>
              </a:solidFill>
            </a:endParaRPr>
          </a:p>
        </p:txBody>
      </p:sp>
      <p:sp>
        <p:nvSpPr>
          <p:cNvPr id="7" name="Slide Number Placeholder 6"/>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25986717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8" name="Footer Placeholder 7"/>
          <p:cNvSpPr>
            <a:spLocks noGrp="1"/>
          </p:cNvSpPr>
          <p:nvPr>
            <p:ph type="ftr" sz="quarter" idx="11"/>
          </p:nvPr>
        </p:nvSpPr>
        <p:spPr/>
        <p:txBody>
          <a:bodyPr/>
          <a:lstStyle/>
          <a:p>
            <a:endParaRPr lang="en-IN">
              <a:solidFill>
                <a:prstClr val="black"/>
              </a:solidFill>
            </a:endParaRPr>
          </a:p>
        </p:txBody>
      </p:sp>
      <p:sp>
        <p:nvSpPr>
          <p:cNvPr id="9" name="Slide Number Placeholder 8"/>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6183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4" name="Footer Placeholder 3"/>
          <p:cNvSpPr>
            <a:spLocks noGrp="1"/>
          </p:cNvSpPr>
          <p:nvPr>
            <p:ph type="ftr" sz="quarter" idx="11"/>
          </p:nvPr>
        </p:nvSpPr>
        <p:spPr/>
        <p:txBody>
          <a:bodyPr/>
          <a:lstStyle/>
          <a:p>
            <a:endParaRPr lang="en-IN">
              <a:solidFill>
                <a:prstClr val="black"/>
              </a:solidFill>
            </a:endParaRPr>
          </a:p>
        </p:txBody>
      </p:sp>
      <p:sp>
        <p:nvSpPr>
          <p:cNvPr id="5" name="Slide Number Placeholder 4"/>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99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3" name="Footer Placeholder 2"/>
          <p:cNvSpPr>
            <a:spLocks noGrp="1"/>
          </p:cNvSpPr>
          <p:nvPr>
            <p:ph type="ftr" sz="quarter" idx="11"/>
          </p:nvPr>
        </p:nvSpPr>
        <p:spPr/>
        <p:txBody>
          <a:bodyPr/>
          <a:lstStyle/>
          <a:p>
            <a:endParaRPr lang="en-IN">
              <a:solidFill>
                <a:prstClr val="black"/>
              </a:solidFill>
            </a:endParaRPr>
          </a:p>
        </p:txBody>
      </p:sp>
      <p:sp>
        <p:nvSpPr>
          <p:cNvPr id="4" name="Slide Number Placeholder 3"/>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3803880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C0453-08DF-46DA-909D-D717E01DD512}" type="datetimeFigureOut">
              <a:rPr lang="en-IN" smtClean="0"/>
              <a:t>20-02-2014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1137044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6" name="Footer Placeholder 5"/>
          <p:cNvSpPr>
            <a:spLocks noGrp="1"/>
          </p:cNvSpPr>
          <p:nvPr>
            <p:ph type="ftr" sz="quarter" idx="11"/>
          </p:nvPr>
        </p:nvSpPr>
        <p:spPr/>
        <p:txBody>
          <a:bodyPr/>
          <a:lstStyle/>
          <a:p>
            <a:endParaRPr lang="en-IN">
              <a:solidFill>
                <a:prstClr val="black"/>
              </a:solidFill>
            </a:endParaRPr>
          </a:p>
        </p:txBody>
      </p:sp>
      <p:sp>
        <p:nvSpPr>
          <p:cNvPr id="7" name="Slide Number Placeholder 6"/>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985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6" name="Footer Placeholder 5"/>
          <p:cNvSpPr>
            <a:spLocks noGrp="1"/>
          </p:cNvSpPr>
          <p:nvPr>
            <p:ph type="ftr" sz="quarter" idx="11"/>
          </p:nvPr>
        </p:nvSpPr>
        <p:spPr/>
        <p:txBody>
          <a:bodyPr/>
          <a:lstStyle/>
          <a:p>
            <a:endParaRPr lang="en-IN">
              <a:solidFill>
                <a:prstClr val="black"/>
              </a:solidFill>
            </a:endParaRPr>
          </a:p>
        </p:txBody>
      </p:sp>
      <p:sp>
        <p:nvSpPr>
          <p:cNvPr id="7" name="Slide Number Placeholder 6"/>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1022890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6" name="Footer Placeholder 5"/>
          <p:cNvSpPr>
            <a:spLocks noGrp="1"/>
          </p:cNvSpPr>
          <p:nvPr>
            <p:ph type="ftr" sz="quarter" idx="11"/>
          </p:nvPr>
        </p:nvSpPr>
        <p:spPr/>
        <p:txBody>
          <a:bodyPr/>
          <a:lstStyle/>
          <a:p>
            <a:endParaRPr lang="en-IN">
              <a:solidFill>
                <a:prstClr val="black"/>
              </a:solidFill>
            </a:endParaRPr>
          </a:p>
        </p:txBody>
      </p:sp>
      <p:sp>
        <p:nvSpPr>
          <p:cNvPr id="7" name="Slide Number Placeholder 6"/>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25610459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0047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72469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8429997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3346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06247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49306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11"/>
          </p:nvPr>
        </p:nvSpPr>
        <p:spPr/>
        <p:txBody>
          <a:bodyPr/>
          <a:lstStyle/>
          <a:p>
            <a:endParaRPr lang="en-IN">
              <a:solidFill>
                <a:prstClr val="black"/>
              </a:solidFill>
            </a:endParaRPr>
          </a:p>
        </p:txBody>
      </p:sp>
      <p:sp>
        <p:nvSpPr>
          <p:cNvPr id="6" name="Slide Number Placeholder 5"/>
          <p:cNvSpPr>
            <a:spLocks noGrp="1"/>
          </p:cNvSpPr>
          <p:nvPr>
            <p:ph type="sldNum" sz="quarter" idx="12"/>
          </p:nvPr>
        </p:nvSpPr>
        <p:spPr/>
        <p:txBody>
          <a:bodyPr/>
          <a:lstStyle/>
          <a:p>
            <a:fld id="{A48A0127-FD2D-4C5B-BD77-66F3D4BF28E7}" type="slidenum">
              <a:rPr lang="en-IN" smtClean="0">
                <a:solidFill>
                  <a:prstClr val="black"/>
                </a:solidFill>
              </a:rPr>
              <a:pPr/>
              <a:t>‹#›</a:t>
            </a:fld>
            <a:endParaRPr lang="en-IN">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683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268512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C0453-08DF-46DA-909D-D717E01DD512}" type="datetimeFigureOut">
              <a:rPr lang="en-IN" smtClean="0"/>
              <a:t>20-02-2014</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572F814-153E-4361-B3B4-F8CC9E5EA1C1}" type="slidenum">
              <a:rPr lang="en-IN" smtClean="0"/>
              <a:t>‹#›</a:t>
            </a:fld>
            <a:endParaRPr lang="en-IN"/>
          </a:p>
        </p:txBody>
      </p:sp>
    </p:spTree>
    <p:extLst>
      <p:ext uri="{BB962C8B-B14F-4D97-AF65-F5344CB8AC3E}">
        <p14:creationId xmlns:p14="http://schemas.microsoft.com/office/powerpoint/2010/main" val="31571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5.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9.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14.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image" Target="../media/image1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1C0453-08DF-46DA-909D-D717E01DD512}" type="datetimeFigureOut">
              <a:rPr lang="en-IN" smtClean="0"/>
              <a:t>20-02-2014</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72F814-153E-4361-B3B4-F8CC9E5EA1C1}" type="slidenum">
              <a:rPr lang="en-IN" smtClean="0"/>
              <a:t>‹#›</a:t>
            </a:fld>
            <a:endParaRPr lang="en-IN"/>
          </a:p>
        </p:txBody>
      </p:sp>
    </p:spTree>
    <p:extLst>
      <p:ext uri="{BB962C8B-B14F-4D97-AF65-F5344CB8AC3E}">
        <p14:creationId xmlns:p14="http://schemas.microsoft.com/office/powerpoint/2010/main" val="2759735388"/>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 id="2147483995" r:id="rId15"/>
    <p:sldLayoutId id="2147483996" r:id="rId16"/>
    <p:sldLayoutId id="214748399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31C0453-08DF-46DA-909D-D717E01DD512}" type="datetimeFigureOut">
              <a:rPr lang="en-IN" smtClean="0"/>
              <a:t>20-02-2014</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72F814-153E-4361-B3B4-F8CC9E5EA1C1}" type="slidenum">
              <a:rPr lang="en-IN" smtClean="0"/>
              <a:t>‹#›</a:t>
            </a:fld>
            <a:endParaRPr lang="en-IN"/>
          </a:p>
        </p:txBody>
      </p:sp>
    </p:spTree>
    <p:extLst>
      <p:ext uri="{BB962C8B-B14F-4D97-AF65-F5344CB8AC3E}">
        <p14:creationId xmlns:p14="http://schemas.microsoft.com/office/powerpoint/2010/main" val="495087222"/>
      </p:ext>
    </p:extLst>
  </p:cSld>
  <p:clrMap bg1="dk1" tx1="lt1" bg2="dk2" tx2="lt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 id="2147484108" r:id="rId13"/>
    <p:sldLayoutId id="2147484109" r:id="rId14"/>
    <p:sldLayoutId id="2147484110" r:id="rId15"/>
    <p:sldLayoutId id="2147484111" r:id="rId16"/>
    <p:sldLayoutId id="21474841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D31C0453-08DF-46DA-909D-D717E01DD512}" type="datetimeFigureOut">
              <a:rPr lang="en-IN" smtClean="0"/>
              <a:t>20-02-2014</a:t>
            </a:fld>
            <a:endParaRPr lang="en-IN"/>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IN"/>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5572F814-153E-4361-B3B4-F8CC9E5EA1C1}" type="slidenum">
              <a:rPr lang="en-IN" smtClean="0"/>
              <a:t>‹#›</a:t>
            </a:fld>
            <a:endParaRPr lang="en-IN"/>
          </a:p>
        </p:txBody>
      </p:sp>
    </p:spTree>
    <p:extLst>
      <p:ext uri="{BB962C8B-B14F-4D97-AF65-F5344CB8AC3E}">
        <p14:creationId xmlns:p14="http://schemas.microsoft.com/office/powerpoint/2010/main" val="1139684201"/>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46" r:id="rId3"/>
    <p:sldLayoutId id="2147484147" r:id="rId4"/>
    <p:sldLayoutId id="2147484148" r:id="rId5"/>
    <p:sldLayoutId id="2147484149" r:id="rId6"/>
    <p:sldLayoutId id="2147484150" r:id="rId7"/>
    <p:sldLayoutId id="2147484151" r:id="rId8"/>
    <p:sldLayoutId id="2147484152" r:id="rId9"/>
    <p:sldLayoutId id="2147484153" r:id="rId10"/>
    <p:sldLayoutId id="2147484154"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31C0453-08DF-46DA-909D-D717E01DD512}" type="datetimeFigureOut">
              <a:rPr lang="en-IN" smtClean="0"/>
              <a:t>20-02-2014</a:t>
            </a:fld>
            <a:endParaRPr lang="en-IN"/>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572F814-153E-4361-B3B4-F8CC9E5EA1C1}" type="slidenum">
              <a:rPr lang="en-IN" smtClean="0"/>
              <a:t>‹#›</a:t>
            </a:fld>
            <a:endParaRPr lang="en-IN"/>
          </a:p>
        </p:txBody>
      </p:sp>
    </p:spTree>
    <p:extLst>
      <p:ext uri="{BB962C8B-B14F-4D97-AF65-F5344CB8AC3E}">
        <p14:creationId xmlns:p14="http://schemas.microsoft.com/office/powerpoint/2010/main" val="84267305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 id="2147484167" r:id="rId12"/>
    <p:sldLayoutId id="2147484168" r:id="rId13"/>
    <p:sldLayoutId id="2147484169" r:id="rId14"/>
    <p:sldLayoutId id="2147484170" r:id="rId15"/>
    <p:sldLayoutId id="2147484171" r:id="rId16"/>
    <p:sldLayoutId id="2147484172"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F1C457F-8A92-4045-9B72-47A610672A58}" type="datetimeFigureOut">
              <a:rPr lang="en-IN" smtClean="0">
                <a:solidFill>
                  <a:prstClr val="black"/>
                </a:solidFill>
              </a:rPr>
              <a:pPr/>
              <a:t>20-02-2014</a:t>
            </a:fld>
            <a:endParaRPr lang="en-IN">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8A0127-FD2D-4C5B-BD77-66F3D4BF28E7}" type="slidenum">
              <a:rPr lang="en-IN" smtClean="0">
                <a:solidFill>
                  <a:prstClr val="black"/>
                </a:solidFill>
              </a:rPr>
              <a:pPr/>
              <a:t>‹#›</a:t>
            </a:fld>
            <a:endParaRPr lang="en-IN">
              <a:solidFill>
                <a:prstClr val="black"/>
              </a:solidFill>
            </a:endParaRPr>
          </a:p>
        </p:txBody>
      </p:sp>
    </p:spTree>
    <p:extLst>
      <p:ext uri="{BB962C8B-B14F-4D97-AF65-F5344CB8AC3E}">
        <p14:creationId xmlns:p14="http://schemas.microsoft.com/office/powerpoint/2010/main" val="27479568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 id="2147484185" r:id="rId12"/>
    <p:sldLayoutId id="2147484186" r:id="rId13"/>
    <p:sldLayoutId id="2147484187" r:id="rId14"/>
    <p:sldLayoutId id="2147484188" r:id="rId15"/>
    <p:sldLayoutId id="2147484189" r:id="rId16"/>
    <p:sldLayoutId id="214748419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50.xml"/><Relationship Id="rId4" Type="http://schemas.openxmlformats.org/officeDocument/2006/relationships/image" Target="../media/image38.jp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g"/><Relationship Id="rId1" Type="http://schemas.openxmlformats.org/officeDocument/2006/relationships/slideLayout" Target="../slideLayouts/slideLayout50.xml"/><Relationship Id="rId4" Type="http://schemas.openxmlformats.org/officeDocument/2006/relationships/image" Target="../media/image4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47.xml"/><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5365" y="167427"/>
            <a:ext cx="8574622" cy="953035"/>
          </a:xfrm>
        </p:spPr>
        <p:txBody>
          <a:bodyPr>
            <a:normAutofit fontScale="90000"/>
          </a:bodyPr>
          <a:lstStyle/>
          <a:p>
            <a:r>
              <a:rPr lang="en-IN" dirty="0" smtClean="0">
                <a:latin typeface="Baskerville Old Face" panose="02020602080505020303" pitchFamily="18" charset="0"/>
              </a:rPr>
              <a:t>Composite Materials </a:t>
            </a:r>
            <a:endParaRPr lang="en-IN" dirty="0">
              <a:latin typeface="Baskerville Old Face" panose="02020602080505020303" pitchFamily="18" charset="0"/>
            </a:endParaRPr>
          </a:p>
        </p:txBody>
      </p:sp>
      <p:sp>
        <p:nvSpPr>
          <p:cNvPr id="3" name="Subtitle 2"/>
          <p:cNvSpPr>
            <a:spLocks noGrp="1"/>
          </p:cNvSpPr>
          <p:nvPr>
            <p:ph type="subTitle" idx="1"/>
          </p:nvPr>
        </p:nvSpPr>
        <p:spPr/>
        <p:txBody>
          <a:bodyPr>
            <a:normAutofit/>
          </a:bodyPr>
          <a:lstStyle/>
          <a:p>
            <a:pPr algn="l"/>
            <a:r>
              <a:rPr lang="en-IN" sz="1200" b="1" dirty="0" smtClean="0">
                <a:solidFill>
                  <a:schemeClr val="tx1"/>
                </a:solidFill>
              </a:rPr>
              <a:t>Credit:   </a:t>
            </a:r>
          </a:p>
          <a:p>
            <a:pPr algn="l"/>
            <a:r>
              <a:rPr lang="en-IN" sz="1200" b="1" dirty="0" smtClean="0"/>
              <a:t>Name    : Nirbhey Singh Pahwa.</a:t>
            </a:r>
          </a:p>
          <a:p>
            <a:pPr algn="l"/>
            <a:r>
              <a:rPr lang="en-IN" sz="1200" b="1" dirty="0" smtClean="0">
                <a:solidFill>
                  <a:schemeClr val="tx1"/>
                </a:solidFill>
              </a:rPr>
              <a:t>Class      : INFT-</a:t>
            </a:r>
            <a:r>
              <a:rPr lang="en-IN" sz="1200" b="1" dirty="0" smtClean="0">
                <a:solidFill>
                  <a:schemeClr val="tx1"/>
                </a:solidFill>
                <a:latin typeface="Andalus" panose="02020603050405020304" pitchFamily="18" charset="-78"/>
                <a:cs typeface="Andalus" panose="02020603050405020304" pitchFamily="18" charset="-78"/>
              </a:rPr>
              <a:t>3</a:t>
            </a:r>
          </a:p>
          <a:p>
            <a:pPr algn="l"/>
            <a:r>
              <a:rPr lang="en-IN" sz="1200" b="1" dirty="0" smtClean="0">
                <a:cs typeface="Andalus" panose="02020603050405020304" pitchFamily="18" charset="-78"/>
              </a:rPr>
              <a:t>Subject : Applied Chemistry-II</a:t>
            </a:r>
          </a:p>
          <a:p>
            <a:pPr algn="l"/>
            <a:endParaRPr lang="en-IN" sz="1200" b="1" dirty="0">
              <a:cs typeface="Andalus" panose="02020603050405020304" pitchFamily="18" charset="-78"/>
            </a:endParaRPr>
          </a:p>
        </p:txBody>
      </p:sp>
    </p:spTree>
    <p:extLst>
      <p:ext uri="{BB962C8B-B14F-4D97-AF65-F5344CB8AC3E}">
        <p14:creationId xmlns:p14="http://schemas.microsoft.com/office/powerpoint/2010/main" val="2256537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0"/>
            <a:ext cx="10018713" cy="734096"/>
          </a:xfrm>
        </p:spPr>
        <p:txBody>
          <a:bodyPr>
            <a:normAutofit/>
          </a:bodyPr>
          <a:lstStyle/>
          <a:p>
            <a:r>
              <a:rPr lang="en-IN" dirty="0" smtClean="0">
                <a:solidFill>
                  <a:schemeClr val="accent1">
                    <a:lumMod val="50000"/>
                  </a:schemeClr>
                </a:solidFill>
              </a:rPr>
              <a:t>Types of fibre </a:t>
            </a:r>
            <a:r>
              <a:rPr lang="en-IN" smtClean="0">
                <a:solidFill>
                  <a:schemeClr val="accent1">
                    <a:lumMod val="50000"/>
                  </a:schemeClr>
                </a:solidFill>
              </a:rPr>
              <a:t>reinforced composite:-</a:t>
            </a:r>
            <a:endParaRPr lang="en-IN" dirty="0">
              <a:solidFill>
                <a:schemeClr val="accent1">
                  <a:lumMod val="50000"/>
                </a:schemeClr>
              </a:solidFill>
            </a:endParaRPr>
          </a:p>
        </p:txBody>
      </p:sp>
      <p:sp>
        <p:nvSpPr>
          <p:cNvPr id="3" name="Content Placeholder 2"/>
          <p:cNvSpPr>
            <a:spLocks noGrp="1"/>
          </p:cNvSpPr>
          <p:nvPr>
            <p:ph idx="1"/>
          </p:nvPr>
        </p:nvSpPr>
        <p:spPr>
          <a:xfrm>
            <a:off x="2173287" y="3155324"/>
            <a:ext cx="10018713" cy="3232596"/>
          </a:xfrm>
        </p:spPr>
        <p:txBody>
          <a:bodyPr anchor="b">
            <a:normAutofit/>
          </a:bodyPr>
          <a:lstStyle/>
          <a:p>
            <a:r>
              <a:rPr lang="en-IN" sz="1800" b="1" dirty="0" smtClean="0"/>
              <a:t>Continuous </a:t>
            </a:r>
            <a:r>
              <a:rPr lang="en-IN" sz="1800" b="1" dirty="0"/>
              <a:t>&amp; Aligned</a:t>
            </a:r>
            <a:r>
              <a:rPr lang="en-IN" sz="1800" dirty="0"/>
              <a:t/>
            </a:r>
            <a:br>
              <a:rPr lang="en-IN" sz="1800" dirty="0"/>
            </a:br>
            <a:r>
              <a:rPr lang="en-IN" sz="1800" dirty="0"/>
              <a:t>The </a:t>
            </a:r>
            <a:r>
              <a:rPr lang="en-IN" sz="1800" dirty="0" smtClean="0"/>
              <a:t>fibres </a:t>
            </a:r>
            <a:r>
              <a:rPr lang="en-IN" sz="1800" dirty="0"/>
              <a:t>are longer than a critical length which is the minimum length necessary such that the entire load is transmitted from the matrix to the </a:t>
            </a:r>
            <a:r>
              <a:rPr lang="en-IN" sz="1800" dirty="0" smtClean="0"/>
              <a:t>fibres. </a:t>
            </a:r>
            <a:r>
              <a:rPr lang="en-IN" sz="1800" dirty="0"/>
              <a:t>If they are shorter than this critical length, only some of the load is transmitted. </a:t>
            </a:r>
            <a:r>
              <a:rPr lang="en-IN" sz="1800" dirty="0" smtClean="0"/>
              <a:t>Fibre </a:t>
            </a:r>
            <a:r>
              <a:rPr lang="en-IN" sz="1800" dirty="0"/>
              <a:t>lengths greater that 15 times the critical length are considered optimal. Aligned and continuous </a:t>
            </a:r>
            <a:r>
              <a:rPr lang="en-IN" sz="1800" dirty="0" smtClean="0"/>
              <a:t>fibres</a:t>
            </a:r>
            <a:r>
              <a:rPr lang="en-IN" sz="1800" dirty="0"/>
              <a:t> give the most effective strengthening for </a:t>
            </a:r>
            <a:r>
              <a:rPr lang="en-IN" sz="1800" dirty="0" smtClean="0"/>
              <a:t>fibre </a:t>
            </a:r>
            <a:r>
              <a:rPr lang="en-IN" sz="1800" dirty="0"/>
              <a:t>composites.</a:t>
            </a:r>
            <a:br>
              <a:rPr lang="en-IN" sz="1800" dirty="0"/>
            </a:br>
            <a:endParaRPr lang="en-IN" sz="1800" dirty="0"/>
          </a:p>
          <a:p>
            <a:pPr marL="0" indent="0">
              <a:buNone/>
            </a:pP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4411" y="734096"/>
            <a:ext cx="6542467" cy="3129566"/>
          </a:xfrm>
          <a:prstGeom prst="rect">
            <a:avLst/>
          </a:prstGeom>
        </p:spPr>
      </p:pic>
    </p:spTree>
    <p:extLst>
      <p:ext uri="{BB962C8B-B14F-4D97-AF65-F5344CB8AC3E}">
        <p14:creationId xmlns:p14="http://schemas.microsoft.com/office/powerpoint/2010/main" val="1301095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150" y="3852203"/>
            <a:ext cx="10018713" cy="1752599"/>
          </a:xfrm>
        </p:spPr>
        <p:txBody>
          <a:bodyPr/>
          <a:lstStyle/>
          <a:p>
            <a:endParaRPr lang="en-IN"/>
          </a:p>
        </p:txBody>
      </p:sp>
      <p:sp>
        <p:nvSpPr>
          <p:cNvPr id="3" name="Content Placeholder 2"/>
          <p:cNvSpPr>
            <a:spLocks noGrp="1"/>
          </p:cNvSpPr>
          <p:nvPr>
            <p:ph idx="1"/>
          </p:nvPr>
        </p:nvSpPr>
        <p:spPr>
          <a:xfrm>
            <a:off x="1640456" y="114835"/>
            <a:ext cx="10018713" cy="3124201"/>
          </a:xfrm>
        </p:spPr>
        <p:txBody>
          <a:bodyPr anchor="t">
            <a:normAutofit fontScale="85000" lnSpcReduction="10000"/>
          </a:bodyPr>
          <a:lstStyle/>
          <a:p>
            <a:r>
              <a:rPr lang="en-IN" b="1" dirty="0"/>
              <a:t>Discontinuous &amp; Aligned</a:t>
            </a:r>
            <a:br>
              <a:rPr lang="en-IN" b="1" dirty="0"/>
            </a:br>
            <a:r>
              <a:rPr lang="en-IN" dirty="0"/>
              <a:t>The fibres are shorter than the critical length. Hence discontinuous fibres are less effective in strengthening the material, however, their composite modulus and tensile strengths can approach 50-90% of their continuous and aligned counterparts. And they are cheaper, faster and easier to fabricate into complicated shapes. </a:t>
            </a:r>
            <a:endParaRPr lang="en-IN" b="1" dirty="0"/>
          </a:p>
          <a:p>
            <a:r>
              <a:rPr lang="en-IN" b="1" dirty="0" smtClean="0"/>
              <a:t>Random</a:t>
            </a:r>
            <a:r>
              <a:rPr lang="en-IN" dirty="0"/>
              <a:t/>
            </a:r>
            <a:br>
              <a:rPr lang="en-IN" dirty="0"/>
            </a:br>
            <a:r>
              <a:rPr lang="en-IN" dirty="0"/>
              <a:t>This is also called discrete, (or chopped) </a:t>
            </a:r>
            <a:r>
              <a:rPr lang="en-IN" dirty="0" smtClean="0"/>
              <a:t>fibres. </a:t>
            </a:r>
            <a:r>
              <a:rPr lang="en-IN" dirty="0"/>
              <a:t>The strength will not be as high as with aligned </a:t>
            </a:r>
            <a:r>
              <a:rPr lang="en-IN" dirty="0" smtClean="0"/>
              <a:t>fibres, </a:t>
            </a:r>
            <a:r>
              <a:rPr lang="en-IN" dirty="0"/>
              <a:t>however, the advantage is that the material will be </a:t>
            </a:r>
            <a:r>
              <a:rPr lang="en-IN" dirty="0" smtClean="0"/>
              <a:t>isotropic</a:t>
            </a:r>
            <a:r>
              <a:rPr lang="en-IN" dirty="0"/>
              <a:t> and cheaper</a:t>
            </a:r>
            <a:r>
              <a:rPr lang="en-IN" dirty="0" smtClean="0"/>
              <a:t>.</a:t>
            </a:r>
          </a:p>
          <a:p>
            <a:pPr marL="0" indent="0">
              <a:buNone/>
            </a:pPr>
            <a:r>
              <a:rPr lang="en-IN" dirty="0"/>
              <a:t>                                   </a:t>
            </a:r>
            <a:r>
              <a:rPr lang="en-IN" sz="2800" dirty="0"/>
              <a:t>                 </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2383" y="3124199"/>
            <a:ext cx="6694860" cy="3611452"/>
          </a:xfrm>
          <a:prstGeom prst="rect">
            <a:avLst/>
          </a:prstGeom>
        </p:spPr>
      </p:pic>
    </p:spTree>
    <p:extLst>
      <p:ext uri="{BB962C8B-B14F-4D97-AF65-F5344CB8AC3E}">
        <p14:creationId xmlns:p14="http://schemas.microsoft.com/office/powerpoint/2010/main" val="3882325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1"/>
            <a:ext cx="10018713" cy="1094704"/>
          </a:xfrm>
        </p:spPr>
        <p:txBody>
          <a:bodyPr/>
          <a:lstStyle/>
          <a:p>
            <a:r>
              <a:rPr lang="en-IN" dirty="0" smtClean="0">
                <a:solidFill>
                  <a:schemeClr val="accent1">
                    <a:lumMod val="75000"/>
                  </a:schemeClr>
                </a:solidFill>
              </a:rPr>
              <a:t>Structural Composites</a:t>
            </a:r>
            <a:endParaRPr lang="en-IN" dirty="0">
              <a:solidFill>
                <a:schemeClr val="accent1">
                  <a:lumMod val="75000"/>
                </a:schemeClr>
              </a:solidFill>
            </a:endParaRPr>
          </a:p>
        </p:txBody>
      </p:sp>
      <p:sp>
        <p:nvSpPr>
          <p:cNvPr id="3" name="Content Placeholder 2"/>
          <p:cNvSpPr>
            <a:spLocks noGrp="1"/>
          </p:cNvSpPr>
          <p:nvPr>
            <p:ph idx="1"/>
          </p:nvPr>
        </p:nvSpPr>
        <p:spPr>
          <a:xfrm>
            <a:off x="1484310" y="1094704"/>
            <a:ext cx="10018713" cy="5763295"/>
          </a:xfrm>
        </p:spPr>
        <p:txBody>
          <a:bodyPr numCol="1" anchor="t"/>
          <a:lstStyle/>
          <a:p>
            <a:r>
              <a:rPr lang="en-IN" sz="2000" dirty="0" smtClean="0">
                <a:latin typeface="Arial" panose="020B0604020202020204" pitchFamily="34" charset="0"/>
                <a:cs typeface="Arial" panose="020B0604020202020204" pitchFamily="34" charset="0"/>
              </a:rPr>
              <a:t>A structural composite consists of both homogeneous and composite material. There properties depend on, the characteristic properties of the constituent materials as well as the geometric design.</a:t>
            </a:r>
          </a:p>
          <a:p>
            <a:r>
              <a:rPr lang="en-IN" sz="2000" dirty="0" smtClean="0">
                <a:latin typeface="Arial" panose="020B0604020202020204" pitchFamily="34" charset="0"/>
                <a:cs typeface="Arial" panose="020B0604020202020204" pitchFamily="34" charset="0"/>
              </a:rPr>
              <a:t>Structural composite are of two types:-</a:t>
            </a:r>
          </a:p>
          <a:p>
            <a:pPr marL="0" indent="0">
              <a:buNone/>
            </a:pPr>
            <a:r>
              <a:rPr lang="en-IN" sz="2000" b="1" dirty="0" smtClean="0">
                <a:latin typeface="Arial" panose="020B0604020202020204" pitchFamily="34" charset="0"/>
                <a:cs typeface="Arial" panose="020B0604020202020204" pitchFamily="34" charset="0"/>
              </a:rPr>
              <a:t>1.Laminar compost                                                          </a:t>
            </a:r>
            <a:r>
              <a:rPr lang="en-IN" sz="2000" b="1" dirty="0">
                <a:latin typeface="Arial" panose="020B0604020202020204" pitchFamily="34" charset="0"/>
                <a:cs typeface="Arial" panose="020B0604020202020204" pitchFamily="34" charset="0"/>
              </a:rPr>
              <a:t>2.Sandwich panel</a:t>
            </a:r>
          </a:p>
          <a:p>
            <a:pPr marL="0" indent="0">
              <a:buNone/>
            </a:pPr>
            <a:endParaRPr lang="en-IN" sz="2000" b="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829" y="3000777"/>
            <a:ext cx="5971504" cy="385722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95" y="3000777"/>
            <a:ext cx="5826843" cy="3857222"/>
          </a:xfrm>
          <a:prstGeom prst="rect">
            <a:avLst/>
          </a:prstGeom>
        </p:spPr>
      </p:pic>
    </p:spTree>
    <p:extLst>
      <p:ext uri="{BB962C8B-B14F-4D97-AF65-F5344CB8AC3E}">
        <p14:creationId xmlns:p14="http://schemas.microsoft.com/office/powerpoint/2010/main" val="3335022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614966"/>
          </a:xfrm>
        </p:spPr>
        <p:txBody>
          <a:bodyPr>
            <a:normAutofit fontScale="90000"/>
          </a:bodyPr>
          <a:lstStyle/>
          <a:p>
            <a:r>
              <a:rPr lang="en-IN" dirty="0" smtClean="0">
                <a:solidFill>
                  <a:schemeClr val="accent1">
                    <a:lumMod val="75000"/>
                  </a:schemeClr>
                </a:solidFill>
              </a:rPr>
              <a:t>Laminar Composite</a:t>
            </a:r>
            <a:endParaRPr lang="en-IN" dirty="0">
              <a:solidFill>
                <a:schemeClr val="accent1">
                  <a:lumMod val="75000"/>
                </a:schemeClr>
              </a:solidFill>
            </a:endParaRPr>
          </a:p>
        </p:txBody>
      </p:sp>
      <p:sp>
        <p:nvSpPr>
          <p:cNvPr id="3" name="Content Placeholder 2"/>
          <p:cNvSpPr>
            <a:spLocks noGrp="1"/>
          </p:cNvSpPr>
          <p:nvPr>
            <p:ph sz="half" idx="2"/>
          </p:nvPr>
        </p:nvSpPr>
        <p:spPr>
          <a:xfrm>
            <a:off x="1484310" y="965915"/>
            <a:ext cx="10402890" cy="2455862"/>
          </a:xfrm>
        </p:spPr>
        <p:txBody>
          <a:bodyPr numCol="2" anchor="t">
            <a:normAutofit/>
          </a:bodyPr>
          <a:lstStyle/>
          <a:p>
            <a:r>
              <a:rPr lang="en-IN" sz="2000" dirty="0" smtClean="0"/>
              <a:t>It consists of panels or sheets which are two dimensional. These panels possess preferred directions to achieve high strength.</a:t>
            </a:r>
          </a:p>
          <a:p>
            <a:endParaRPr lang="en-IN" sz="2000" dirty="0"/>
          </a:p>
          <a:p>
            <a:endParaRPr lang="en-IN" sz="2000" dirty="0" smtClean="0"/>
          </a:p>
          <a:p>
            <a:endParaRPr lang="en-IN" sz="2000" dirty="0"/>
          </a:p>
          <a:p>
            <a:endParaRPr lang="en-IN" sz="2000" dirty="0" smtClean="0"/>
          </a:p>
          <a:p>
            <a:pPr marL="0" indent="0">
              <a:buNone/>
            </a:pPr>
            <a:r>
              <a:rPr lang="en-IN" sz="2000" dirty="0"/>
              <a:t> </a:t>
            </a:r>
            <a:r>
              <a:rPr lang="en-IN" sz="2000" dirty="0" smtClean="0"/>
              <a:t>                                                                                                                                                           </a:t>
            </a:r>
            <a:endParaRPr lang="en-IN" sz="2000" dirty="0"/>
          </a:p>
        </p:txBody>
      </p:sp>
      <p:sp>
        <p:nvSpPr>
          <p:cNvPr id="6" name="Text Placeholder 5"/>
          <p:cNvSpPr>
            <a:spLocks noGrp="1"/>
          </p:cNvSpPr>
          <p:nvPr>
            <p:ph type="body" sz="quarter" idx="3"/>
          </p:nvPr>
        </p:nvSpPr>
        <p:spPr/>
        <p:txBody>
          <a:bodyPr/>
          <a:lstStyle/>
          <a:p>
            <a:endParaRPr lang="en-IN"/>
          </a:p>
        </p:txBody>
      </p:sp>
      <p:sp>
        <p:nvSpPr>
          <p:cNvPr id="7" name="Content Placeholder 6"/>
          <p:cNvSpPr>
            <a:spLocks noGrp="1"/>
          </p:cNvSpPr>
          <p:nvPr>
            <p:ph sz="quarter" idx="4"/>
          </p:nvPr>
        </p:nvSpPr>
        <p:spPr>
          <a:xfrm>
            <a:off x="2525364" y="3421776"/>
            <a:ext cx="9361836" cy="3436223"/>
          </a:xfrm>
        </p:spPr>
        <p:txBody>
          <a:bodyPr>
            <a:normAutofit/>
          </a:bodyPr>
          <a:lstStyle/>
          <a:p>
            <a:pPr marL="0" indent="0" algn="r">
              <a:buNone/>
            </a:pPr>
            <a:endParaRPr lang="en-IN" dirty="0" smtClean="0"/>
          </a:p>
          <a:p>
            <a:pPr marL="0" indent="0" algn="r">
              <a:buNone/>
            </a:pPr>
            <a:endParaRPr lang="en-IN" dirty="0"/>
          </a:p>
          <a:p>
            <a:pPr algn="r"/>
            <a:r>
              <a:rPr lang="en-IN" dirty="0" smtClean="0"/>
              <a:t>Such successively oriented layers are stacked one above </a:t>
            </a:r>
          </a:p>
          <a:p>
            <a:pPr marL="0" indent="0" algn="r">
              <a:buNone/>
            </a:pPr>
            <a:r>
              <a:rPr lang="en-IN" dirty="0" smtClean="0"/>
              <a:t>with preferred directions and then are cemented. Such  </a:t>
            </a:r>
          </a:p>
          <a:p>
            <a:pPr marL="0" indent="0" algn="r">
              <a:buNone/>
            </a:pPr>
            <a:r>
              <a:rPr lang="en-IN" dirty="0" smtClean="0"/>
              <a:t>an arrangement or orientation ensures varying highest</a:t>
            </a:r>
            <a:endParaRPr lang="en-IN" dirty="0"/>
          </a:p>
          <a:p>
            <a:pPr marL="0" indent="0" algn="r">
              <a:buNone/>
            </a:pPr>
            <a:r>
              <a:rPr lang="en-IN" dirty="0" smtClean="0"/>
              <a:t>strength with each successive layer involved in material. </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3983" y="965915"/>
            <a:ext cx="4680934" cy="314244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585" y="2654122"/>
            <a:ext cx="4673222" cy="4064000"/>
          </a:xfrm>
          <a:prstGeom prst="rect">
            <a:avLst/>
          </a:prstGeom>
        </p:spPr>
      </p:pic>
    </p:spTree>
    <p:extLst>
      <p:ext uri="{BB962C8B-B14F-4D97-AF65-F5344CB8AC3E}">
        <p14:creationId xmlns:p14="http://schemas.microsoft.com/office/powerpoint/2010/main" val="4058820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218" y="1"/>
            <a:ext cx="10018713" cy="940158"/>
          </a:xfrm>
        </p:spPr>
        <p:txBody>
          <a:bodyPr/>
          <a:lstStyle/>
          <a:p>
            <a:r>
              <a:rPr lang="en-IN" dirty="0" smtClean="0">
                <a:solidFill>
                  <a:schemeClr val="accent1">
                    <a:lumMod val="75000"/>
                  </a:schemeClr>
                </a:solidFill>
              </a:rPr>
              <a:t>Sandwich Panel</a:t>
            </a:r>
            <a:endParaRPr lang="en-IN" dirty="0">
              <a:solidFill>
                <a:schemeClr val="accent1">
                  <a:lumMod val="75000"/>
                </a:schemeClr>
              </a:solidFill>
            </a:endParaRPr>
          </a:p>
        </p:txBody>
      </p:sp>
      <p:sp>
        <p:nvSpPr>
          <p:cNvPr id="4" name="Content Placeholder 3"/>
          <p:cNvSpPr>
            <a:spLocks noGrp="1"/>
          </p:cNvSpPr>
          <p:nvPr>
            <p:ph sz="half" idx="2"/>
          </p:nvPr>
        </p:nvSpPr>
        <p:spPr>
          <a:xfrm>
            <a:off x="1484311" y="940159"/>
            <a:ext cx="4895056" cy="4851040"/>
          </a:xfrm>
        </p:spPr>
        <p:txBody>
          <a:bodyPr/>
          <a:lstStyle/>
          <a:p>
            <a:r>
              <a:rPr lang="en-IN" dirty="0" smtClean="0"/>
              <a:t>Sandwich panel is also a kind of layered composite. It consists of ‘faces’ and ‘core’</a:t>
            </a:r>
            <a:endParaRPr lang="en-IN" dirty="0"/>
          </a:p>
          <a:p>
            <a:r>
              <a:rPr lang="en-IN" dirty="0" smtClean="0"/>
              <a:t>With increase in thickness of core, its stiffness increases as seen in the most common sandwich panel ‘honeycomb’.</a:t>
            </a:r>
          </a:p>
        </p:txBody>
      </p:sp>
      <p:sp>
        <p:nvSpPr>
          <p:cNvPr id="6" name="Content Placeholder 5"/>
          <p:cNvSpPr>
            <a:spLocks noGrp="1"/>
          </p:cNvSpPr>
          <p:nvPr>
            <p:ph sz="quarter" idx="4"/>
          </p:nvPr>
        </p:nvSpPr>
        <p:spPr>
          <a:xfrm>
            <a:off x="6607967" y="940159"/>
            <a:ext cx="4895056" cy="4851040"/>
          </a:xfrm>
        </p:spPr>
        <p:txBody>
          <a:bodyPr/>
          <a:lstStyle/>
          <a:p>
            <a:r>
              <a:rPr lang="en-IN" b="1" dirty="0" smtClean="0"/>
              <a:t>Faces</a:t>
            </a:r>
            <a:r>
              <a:rPr lang="en-IN" dirty="0" smtClean="0"/>
              <a:t>:-They are formed by two strong outer sheets.</a:t>
            </a:r>
          </a:p>
          <a:p>
            <a:r>
              <a:rPr lang="en-IN" b="1" dirty="0" smtClean="0"/>
              <a:t>Core</a:t>
            </a:r>
            <a:r>
              <a:rPr lang="en-IN" dirty="0" smtClean="0"/>
              <a:t>:-Core is layer of less dense material.</a:t>
            </a:r>
          </a:p>
          <a:p>
            <a:r>
              <a:rPr lang="en-IN" b="1" dirty="0" smtClean="0"/>
              <a:t>Honeycomb</a:t>
            </a:r>
            <a:r>
              <a:rPr lang="en-IN" dirty="0" smtClean="0"/>
              <a:t>:-Structure which contain thin foils forming interlocked  hexagonal cells with their axes oriented at right angles in the direction of face sheet.</a:t>
            </a:r>
            <a:endParaRPr lang="en-IN"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795" y="3365679"/>
            <a:ext cx="5123656" cy="341821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853" y="3365679"/>
            <a:ext cx="5029200" cy="2425520"/>
          </a:xfrm>
          <a:prstGeom prst="rect">
            <a:avLst/>
          </a:prstGeom>
        </p:spPr>
      </p:pic>
    </p:spTree>
    <p:extLst>
      <p:ext uri="{BB962C8B-B14F-4D97-AF65-F5344CB8AC3E}">
        <p14:creationId xmlns:p14="http://schemas.microsoft.com/office/powerpoint/2010/main" val="738398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0"/>
            <a:ext cx="10018713" cy="1171977"/>
          </a:xfrm>
        </p:spPr>
        <p:txBody>
          <a:bodyPr/>
          <a:lstStyle/>
          <a:p>
            <a:r>
              <a:rPr lang="en-IN" dirty="0">
                <a:solidFill>
                  <a:srgbClr val="00B0F0"/>
                </a:solidFill>
              </a:rPr>
              <a:t>Applications Of Composite Material</a:t>
            </a:r>
            <a:endParaRPr lang="en-IN" dirty="0"/>
          </a:p>
        </p:txBody>
      </p:sp>
      <p:sp>
        <p:nvSpPr>
          <p:cNvPr id="4" name="Content Placeholder 3"/>
          <p:cNvSpPr>
            <a:spLocks noGrp="1"/>
          </p:cNvSpPr>
          <p:nvPr>
            <p:ph sz="half" idx="2"/>
          </p:nvPr>
        </p:nvSpPr>
        <p:spPr>
          <a:xfrm>
            <a:off x="1271059" y="1854556"/>
            <a:ext cx="4895056" cy="5686023"/>
          </a:xfrm>
        </p:spPr>
        <p:txBody>
          <a:bodyPr/>
          <a:lstStyle/>
          <a:p>
            <a:pPr marL="342900" indent="-342900">
              <a:buFont typeface="+mj-lt"/>
              <a:buAutoNum type="arabicPeriod"/>
            </a:pPr>
            <a:r>
              <a:rPr lang="en-IN" dirty="0" smtClean="0"/>
              <a:t>In automobile industries (e.g. Steel &amp;Aluminium body)</a:t>
            </a:r>
          </a:p>
          <a:p>
            <a:pPr marL="342900" indent="-342900">
              <a:buFont typeface="+mj-lt"/>
              <a:buAutoNum type="arabicPeriod"/>
            </a:pPr>
            <a:r>
              <a:rPr lang="en-IN" dirty="0" smtClean="0"/>
              <a:t>Marine applications like shafts, hulls, spars (for racing boats)</a:t>
            </a:r>
          </a:p>
          <a:p>
            <a:pPr marL="342900" indent="-342900">
              <a:buFont typeface="+mj-lt"/>
              <a:buAutoNum type="arabicPeriod"/>
            </a:pPr>
            <a:r>
              <a:rPr lang="en-IN" dirty="0" smtClean="0"/>
              <a:t>Aeronautical application like components of rockets, aircrafts (business and military), missiles etc.</a:t>
            </a:r>
          </a:p>
          <a:p>
            <a:pPr marL="342900" indent="-342900">
              <a:buFont typeface="+mj-lt"/>
              <a:buAutoNum type="arabicPeriod"/>
            </a:pPr>
            <a:r>
              <a:rPr lang="en-IN" dirty="0" smtClean="0"/>
              <a:t>Communication antennae, electronic circuit boards (e.g. PCB, breadboard)</a:t>
            </a:r>
          </a:p>
          <a:p>
            <a:pPr marL="342900" indent="-342900">
              <a:buFont typeface="+mj-lt"/>
              <a:buAutoNum type="arabicPeriod"/>
            </a:pPr>
            <a:r>
              <a:rPr lang="en-IN" dirty="0" smtClean="0"/>
              <a:t>Safety equipment like ballistic protection and Air bags of cars. </a:t>
            </a:r>
          </a:p>
          <a:p>
            <a:pPr marL="342900" indent="-342900">
              <a:buFont typeface="+mj-lt"/>
              <a:buAutoNum type="arabicPeriod"/>
            </a:pPr>
            <a:endParaRPr lang="en-IN" dirty="0"/>
          </a:p>
        </p:txBody>
      </p:sp>
      <p:pic>
        <p:nvPicPr>
          <p:cNvPr id="9" name="Content Placeholder 8"/>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166115" y="1172267"/>
            <a:ext cx="5858780" cy="5685733"/>
          </a:xfrm>
        </p:spPr>
      </p:pic>
    </p:spTree>
    <p:extLst>
      <p:ext uri="{BB962C8B-B14F-4D97-AF65-F5344CB8AC3E}">
        <p14:creationId xmlns:p14="http://schemas.microsoft.com/office/powerpoint/2010/main" val="238995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0" y="0"/>
            <a:ext cx="10018713" cy="1622739"/>
          </a:xfrm>
        </p:spPr>
        <p:txBody>
          <a:bodyPr>
            <a:normAutofit fontScale="90000"/>
          </a:bodyPr>
          <a:lstStyle/>
          <a:p>
            <a:pPr algn="l"/>
            <a:r>
              <a:rPr lang="en-IN" dirty="0" smtClean="0">
                <a:solidFill>
                  <a:schemeClr val="accent1">
                    <a:lumMod val="75000"/>
                  </a:schemeClr>
                </a:solidFill>
              </a:rPr>
              <a:t>                     Manufacturing Of Composite</a:t>
            </a:r>
            <a:br>
              <a:rPr lang="en-IN" dirty="0" smtClean="0">
                <a:solidFill>
                  <a:schemeClr val="accent1">
                    <a:lumMod val="75000"/>
                  </a:schemeClr>
                </a:solidFill>
              </a:rPr>
            </a:br>
            <a:r>
              <a:rPr lang="en-IN" sz="2400" dirty="0">
                <a:solidFill>
                  <a:schemeClr val="accent1">
                    <a:lumMod val="75000"/>
                  </a:schemeClr>
                </a:solidFill>
              </a:rPr>
              <a:t/>
            </a:r>
            <a:br>
              <a:rPr lang="en-IN" sz="2400" dirty="0">
                <a:solidFill>
                  <a:schemeClr val="accent1">
                    <a:lumMod val="75000"/>
                  </a:schemeClr>
                </a:solidFill>
              </a:rPr>
            </a:br>
            <a:r>
              <a:rPr lang="en-IN" sz="2400" dirty="0" smtClean="0">
                <a:solidFill>
                  <a:schemeClr val="accent1">
                    <a:lumMod val="75000"/>
                  </a:schemeClr>
                </a:solidFill>
              </a:rPr>
              <a:t>Fibre-reinforced composite processing:-</a:t>
            </a:r>
            <a:br>
              <a:rPr lang="en-IN" sz="2400" dirty="0" smtClean="0">
                <a:solidFill>
                  <a:schemeClr val="accent1">
                    <a:lumMod val="75000"/>
                  </a:schemeClr>
                </a:solidFill>
              </a:rPr>
            </a:br>
            <a:endParaRPr lang="en-IN" dirty="0">
              <a:solidFill>
                <a:schemeClr val="accent1">
                  <a:lumMod val="75000"/>
                </a:schemeClr>
              </a:solidFill>
            </a:endParaRPr>
          </a:p>
        </p:txBody>
      </p:sp>
      <p:sp>
        <p:nvSpPr>
          <p:cNvPr id="3" name="Text Placeholder 2"/>
          <p:cNvSpPr>
            <a:spLocks noGrp="1"/>
          </p:cNvSpPr>
          <p:nvPr>
            <p:ph type="body" idx="1"/>
          </p:nvPr>
        </p:nvSpPr>
        <p:spPr>
          <a:xfrm>
            <a:off x="703232" y="1447919"/>
            <a:ext cx="4607188" cy="576262"/>
          </a:xfrm>
        </p:spPr>
        <p:txBody>
          <a:bodyPr/>
          <a:lstStyle/>
          <a:p>
            <a:r>
              <a:rPr lang="en-IN" dirty="0" smtClean="0"/>
              <a:t>Pultrusion</a:t>
            </a:r>
            <a:endParaRPr lang="en-IN"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757361005"/>
              </p:ext>
            </p:extLst>
          </p:nvPr>
        </p:nvGraphicFramePr>
        <p:xfrm>
          <a:off x="558800" y="2024181"/>
          <a:ext cx="4895850" cy="1634238"/>
        </p:xfrm>
        <a:graphic>
          <a:graphicData uri="http://schemas.openxmlformats.org/drawingml/2006/table">
            <a:tbl>
              <a:tblPr/>
              <a:tblGrid>
                <a:gridCol w="4895850"/>
              </a:tblGrid>
              <a:tr h="1634238">
                <a:tc>
                  <a:txBody>
                    <a:bodyPr/>
                    <a:lstStyle/>
                    <a:p>
                      <a:pPr marL="285750" indent="-285750" algn="l">
                        <a:buFont typeface="Arial" panose="020B0604020202020204" pitchFamily="34" charset="0"/>
                        <a:buChar char="•"/>
                      </a:pPr>
                      <a:r>
                        <a:rPr lang="en-IN" sz="1600" dirty="0" smtClean="0">
                          <a:effectLst/>
                          <a:latin typeface="Arial" panose="020B0604020202020204" pitchFamily="34" charset="0"/>
                        </a:rPr>
                        <a:t>Technique </a:t>
                      </a:r>
                      <a:r>
                        <a:rPr lang="en-IN" sz="1600" dirty="0">
                          <a:effectLst/>
                          <a:latin typeface="Arial" panose="020B0604020202020204" pitchFamily="34" charset="0"/>
                        </a:rPr>
                        <a:t>allowing industrial automated continuous production of profiles from composite materials of synthetic resins. Pultrusion allows the development of various profiles, section and variable thickness. The length of the pultruded profiles is not limited.</a:t>
                      </a:r>
                    </a:p>
                  </a:txBody>
                  <a:tcPr marL="45135" marR="45135" marT="22568" marB="22568" anchor="ctr">
                    <a:lnL>
                      <a:noFill/>
                    </a:lnL>
                    <a:lnR>
                      <a:noFill/>
                    </a:lnR>
                    <a:lnT>
                      <a:noFill/>
                    </a:lnT>
                    <a:lnB>
                      <a:noFill/>
                    </a:lnB>
                  </a:tcPr>
                </a:tc>
              </a:tr>
            </a:tbl>
          </a:graphicData>
        </a:graphic>
      </p:graphicFrame>
      <p:sp>
        <p:nvSpPr>
          <p:cNvPr id="5" name="Text Placeholder 4"/>
          <p:cNvSpPr>
            <a:spLocks noGrp="1"/>
          </p:cNvSpPr>
          <p:nvPr>
            <p:ph type="body" sz="quarter" idx="3"/>
          </p:nvPr>
        </p:nvSpPr>
        <p:spPr>
          <a:xfrm>
            <a:off x="6880486" y="1447919"/>
            <a:ext cx="4622537" cy="576262"/>
          </a:xfrm>
        </p:spPr>
        <p:txBody>
          <a:bodyPr/>
          <a:lstStyle/>
          <a:p>
            <a:r>
              <a:rPr lang="en-IN" dirty="0" smtClean="0"/>
              <a:t>Prepreg</a:t>
            </a:r>
            <a:endParaRPr lang="en-IN" dirty="0"/>
          </a:p>
        </p:txBody>
      </p:sp>
      <p:sp>
        <p:nvSpPr>
          <p:cNvPr id="6" name="Content Placeholder 5"/>
          <p:cNvSpPr>
            <a:spLocks noGrp="1"/>
          </p:cNvSpPr>
          <p:nvPr>
            <p:ph sz="quarter" idx="4"/>
          </p:nvPr>
        </p:nvSpPr>
        <p:spPr>
          <a:xfrm>
            <a:off x="6379366" y="2132873"/>
            <a:ext cx="4895056" cy="2455862"/>
          </a:xfrm>
        </p:spPr>
        <p:txBody>
          <a:bodyPr>
            <a:normAutofit/>
          </a:bodyPr>
          <a:lstStyle/>
          <a:p>
            <a:r>
              <a:rPr lang="en-IN" sz="1600" dirty="0" smtClean="0"/>
              <a:t>It is the term for continuous fibre-reinforcement preimpregnated with a polymer resin that is only particularly cured. The final Prepreg product (the thin tape consisting of continuous an aligned fibbers embedded in partially cured resin) is prepared for packing by winding onto a cardboard core.</a:t>
            </a:r>
            <a:endParaRPr lang="en-IN" sz="16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003" y="3981761"/>
            <a:ext cx="5915310" cy="270662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273" y="3981761"/>
            <a:ext cx="2540000" cy="270662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148" y="3981761"/>
            <a:ext cx="2905125" cy="2706624"/>
          </a:xfrm>
          <a:prstGeom prst="rect">
            <a:avLst/>
          </a:prstGeom>
        </p:spPr>
      </p:pic>
    </p:spTree>
    <p:extLst>
      <p:ext uri="{BB962C8B-B14F-4D97-AF65-F5344CB8AC3E}">
        <p14:creationId xmlns:p14="http://schemas.microsoft.com/office/powerpoint/2010/main" val="3052748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0" y="-12169"/>
            <a:ext cx="10018713" cy="1068237"/>
          </a:xfrm>
        </p:spPr>
        <p:txBody>
          <a:bodyPr/>
          <a:lstStyle/>
          <a:p>
            <a:r>
              <a:rPr lang="en-IN" dirty="0" smtClean="0">
                <a:solidFill>
                  <a:schemeClr val="accent1">
                    <a:lumMod val="75000"/>
                  </a:schemeClr>
                </a:solidFill>
              </a:rPr>
              <a:t>Fabrication From Prepreg</a:t>
            </a:r>
            <a:endParaRPr lang="en-IN" dirty="0">
              <a:solidFill>
                <a:schemeClr val="accent1">
                  <a:lumMod val="75000"/>
                </a:schemeClr>
              </a:solidFill>
            </a:endParaRPr>
          </a:p>
        </p:txBody>
      </p:sp>
      <p:sp>
        <p:nvSpPr>
          <p:cNvPr id="4" name="Content Placeholder 3"/>
          <p:cNvSpPr>
            <a:spLocks noGrp="1"/>
          </p:cNvSpPr>
          <p:nvPr>
            <p:ph sz="half" idx="2"/>
          </p:nvPr>
        </p:nvSpPr>
        <p:spPr>
          <a:xfrm>
            <a:off x="1370009" y="1056067"/>
            <a:ext cx="10620221" cy="3000777"/>
          </a:xfrm>
        </p:spPr>
        <p:txBody>
          <a:bodyPr/>
          <a:lstStyle/>
          <a:p>
            <a:r>
              <a:rPr lang="en-IN" dirty="0" smtClean="0"/>
              <a:t>Actual fabrication begins with the lay up(i.e. laying of  the Prepreg tape onto a tooled surface).Usually a number of piles are lined up to provide the desired thickness. The lay up arrangement may be unidirectional, but more often the fibre orientation is alternated to reduce either a cross-ply laminated. Final curing is accomplished by simultaneous application of heat and pressure. Some of its methods are:-</a:t>
            </a:r>
          </a:p>
          <a:p>
            <a:pPr marL="0" indent="0">
              <a:buNone/>
            </a:pPr>
            <a:r>
              <a:rPr lang="en-IN" sz="2000" b="1" dirty="0">
                <a:latin typeface="Arial" panose="020B0604020202020204" pitchFamily="34" charset="0"/>
                <a:cs typeface="Arial" panose="020B0604020202020204" pitchFamily="34" charset="0"/>
              </a:rPr>
              <a:t>1</a:t>
            </a:r>
            <a:r>
              <a:rPr lang="en-IN" sz="2000" b="1" dirty="0" smtClean="0"/>
              <a:t>.Helical winding                                      </a:t>
            </a:r>
            <a:r>
              <a:rPr lang="en-IN" sz="2000" b="1" dirty="0" smtClean="0">
                <a:latin typeface="Arial" panose="020B0604020202020204" pitchFamily="34" charset="0"/>
                <a:cs typeface="Arial" panose="020B0604020202020204" pitchFamily="34" charset="0"/>
              </a:rPr>
              <a:t>2</a:t>
            </a:r>
            <a:r>
              <a:rPr lang="en-IN" sz="2000" b="1" dirty="0" smtClean="0"/>
              <a:t>.circumferential winding                      </a:t>
            </a:r>
            <a:r>
              <a:rPr lang="en-IN" sz="2000" b="1" dirty="0" smtClean="0">
                <a:latin typeface="Arial" panose="020B0604020202020204" pitchFamily="34" charset="0"/>
                <a:cs typeface="Arial" panose="020B0604020202020204" pitchFamily="34" charset="0"/>
              </a:rPr>
              <a:t>3</a:t>
            </a:r>
            <a:r>
              <a:rPr lang="en-IN" sz="2000" b="1" dirty="0" smtClean="0"/>
              <a:t>.Polar winding </a:t>
            </a:r>
          </a:p>
          <a:p>
            <a:pPr marL="0" indent="0">
              <a:buNone/>
            </a:pPr>
            <a:endParaRPr lang="en-IN" dirty="0" smtClean="0"/>
          </a:p>
          <a:p>
            <a:pPr marL="0" indent="0">
              <a:buNone/>
            </a:pPr>
            <a:r>
              <a:rPr lang="en-IN" dirty="0" smtClean="0"/>
              <a:t> </a:t>
            </a:r>
            <a:endParaRPr lang="en-IN"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2710" y="3121114"/>
            <a:ext cx="2857500" cy="33718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482" y="3255940"/>
            <a:ext cx="3524518" cy="3237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966" y="3255940"/>
            <a:ext cx="4136265" cy="3102199"/>
          </a:xfrm>
          <a:prstGeom prst="rect">
            <a:avLst/>
          </a:prstGeom>
        </p:spPr>
      </p:pic>
    </p:spTree>
    <p:extLst>
      <p:ext uri="{BB962C8B-B14F-4D97-AF65-F5344CB8AC3E}">
        <p14:creationId xmlns:p14="http://schemas.microsoft.com/office/powerpoint/2010/main" val="1371314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0" y="0"/>
            <a:ext cx="10018713" cy="795270"/>
          </a:xfrm>
        </p:spPr>
        <p:txBody>
          <a:bodyPr/>
          <a:lstStyle/>
          <a:p>
            <a:r>
              <a:rPr lang="en-IN" dirty="0" smtClean="0">
                <a:solidFill>
                  <a:srgbClr val="00B0F0"/>
                </a:solidFill>
              </a:rPr>
              <a:t>Failure Of Composite Material</a:t>
            </a:r>
            <a:endParaRPr lang="en-IN" dirty="0">
              <a:solidFill>
                <a:srgbClr val="00B0F0"/>
              </a:solidFill>
            </a:endParaRPr>
          </a:p>
        </p:txBody>
      </p:sp>
      <p:sp>
        <p:nvSpPr>
          <p:cNvPr id="4" name="Content Placeholder 3"/>
          <p:cNvSpPr>
            <a:spLocks noGrp="1"/>
          </p:cNvSpPr>
          <p:nvPr>
            <p:ph sz="half" idx="2"/>
          </p:nvPr>
        </p:nvSpPr>
        <p:spPr>
          <a:xfrm>
            <a:off x="1484311" y="914400"/>
            <a:ext cx="10441526" cy="4876799"/>
          </a:xfrm>
        </p:spPr>
        <p:txBody>
          <a:bodyPr>
            <a:normAutofit/>
          </a:bodyPr>
          <a:lstStyle/>
          <a:p>
            <a:r>
              <a:rPr lang="en-IN" sz="2400" dirty="0" smtClean="0"/>
              <a:t>Composite can fail due to breaking of the fibre, micro cracking of the matrix, de-bonding (i.e. separation of  fibres from matrix), delamination of laminated composite (i.e. separation of lamina from each other).Some of the most common are:-</a:t>
            </a:r>
          </a:p>
          <a:p>
            <a:pPr marL="457200" indent="-457200">
              <a:buClr>
                <a:schemeClr val="tx1"/>
              </a:buClr>
              <a:buFont typeface="+mj-lt"/>
              <a:buAutoNum type="arabicParenR"/>
            </a:pPr>
            <a:r>
              <a:rPr lang="en-IN" sz="2400" dirty="0" smtClean="0"/>
              <a:t>Failure under longitudinal compressive loading.</a:t>
            </a:r>
          </a:p>
          <a:p>
            <a:pPr marL="457200" indent="-457200">
              <a:buClr>
                <a:schemeClr val="tx1"/>
              </a:buClr>
              <a:buFont typeface="+mj-lt"/>
              <a:buAutoNum type="arabicParenR"/>
            </a:pPr>
            <a:r>
              <a:rPr lang="en-IN" sz="2400" dirty="0" smtClean="0"/>
              <a:t>Failure under longitudinal tensile loading.</a:t>
            </a:r>
          </a:p>
          <a:p>
            <a:pPr marL="457200" indent="-457200">
              <a:buClr>
                <a:schemeClr val="tx1"/>
              </a:buClr>
              <a:buFont typeface="+mj-lt"/>
              <a:buAutoNum type="arabicParenR"/>
            </a:pPr>
            <a:r>
              <a:rPr lang="en-IN" sz="2400" dirty="0"/>
              <a:t>Failure under </a:t>
            </a:r>
            <a:r>
              <a:rPr lang="en-IN" sz="2400" dirty="0" smtClean="0"/>
              <a:t>transverse compressive </a:t>
            </a:r>
            <a:r>
              <a:rPr lang="en-IN" sz="2400" dirty="0"/>
              <a:t>loading.</a:t>
            </a:r>
          </a:p>
          <a:p>
            <a:pPr marL="457200" indent="-457200">
              <a:buClr>
                <a:schemeClr val="tx1"/>
              </a:buClr>
              <a:buFont typeface="+mj-lt"/>
              <a:buAutoNum type="arabicParenR"/>
            </a:pPr>
            <a:r>
              <a:rPr lang="en-IN" sz="2400" dirty="0"/>
              <a:t>Failure under </a:t>
            </a:r>
            <a:r>
              <a:rPr lang="en-IN" sz="2400" dirty="0" smtClean="0"/>
              <a:t>transverse </a:t>
            </a:r>
            <a:r>
              <a:rPr lang="en-IN" sz="2400" dirty="0"/>
              <a:t>tensile loading.</a:t>
            </a:r>
          </a:p>
          <a:p>
            <a:pPr marL="457200" indent="-457200">
              <a:buClr>
                <a:schemeClr val="tx1"/>
              </a:buClr>
              <a:buFont typeface="+mj-lt"/>
              <a:buAutoNum type="arabicParenR"/>
            </a:pPr>
            <a:endParaRPr lang="en-IN" sz="2400" dirty="0"/>
          </a:p>
          <a:p>
            <a:pPr marL="457200" indent="-457200">
              <a:buClr>
                <a:schemeClr val="tx1"/>
              </a:buClr>
              <a:buFont typeface="+mj-lt"/>
              <a:buAutoNum type="arabicParenR"/>
            </a:pPr>
            <a:endParaRPr lang="en-IN" sz="2400" dirty="0"/>
          </a:p>
          <a:p>
            <a:pPr marL="457200" indent="-457200">
              <a:buClr>
                <a:schemeClr val="tx1"/>
              </a:buClr>
              <a:buFont typeface="+mj-lt"/>
              <a:buAutoNum type="arabicParenR"/>
            </a:pPr>
            <a:endParaRPr lang="en-IN" sz="2400" dirty="0" smtClean="0"/>
          </a:p>
          <a:p>
            <a:endParaRPr lang="en-IN" sz="2400" dirty="0" smtClean="0"/>
          </a:p>
          <a:p>
            <a:endParaRPr lang="en-IN" sz="2400" dirty="0"/>
          </a:p>
        </p:txBody>
      </p:sp>
    </p:spTree>
    <p:extLst>
      <p:ext uri="{BB962C8B-B14F-4D97-AF65-F5344CB8AC3E}">
        <p14:creationId xmlns:p14="http://schemas.microsoft.com/office/powerpoint/2010/main" val="721232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cap="all" dirty="0"/>
              <a:t>YOUR IDEAS ON THE COMPOSITES OF THE FUTURE?</a:t>
            </a:r>
            <a:br>
              <a:rPr lang="en-IN" b="1" cap="all" dirty="0"/>
            </a:br>
            <a:endParaRPr lang="en-IN" dirty="0"/>
          </a:p>
        </p:txBody>
      </p:sp>
      <p:sp>
        <p:nvSpPr>
          <p:cNvPr id="3" name="Content Placeholder 2"/>
          <p:cNvSpPr>
            <a:spLocks noGrp="1"/>
          </p:cNvSpPr>
          <p:nvPr>
            <p:ph idx="1"/>
          </p:nvPr>
        </p:nvSpPr>
        <p:spPr/>
        <p:txBody>
          <a:bodyPr/>
          <a:lstStyle/>
          <a:p>
            <a:r>
              <a:rPr lang="en-IN" dirty="0" smtClean="0"/>
              <a:t>Can we innovate more towards the expanding sector of composite material, if yes how?</a:t>
            </a:r>
          </a:p>
          <a:p>
            <a:r>
              <a:rPr lang="en-IN" dirty="0" smtClean="0"/>
              <a:t>How to introduce more life applications of composite material in daily scenario?</a:t>
            </a:r>
          </a:p>
          <a:p>
            <a:r>
              <a:rPr lang="en-IN" dirty="0" smtClean="0"/>
              <a:t> Making the idea spread to the consumer.</a:t>
            </a:r>
          </a:p>
          <a:p>
            <a:r>
              <a:rPr lang="en-IN" dirty="0" smtClean="0"/>
              <a:t>Potential stock market enhancement of composite industries.  </a:t>
            </a:r>
            <a:endParaRPr lang="en-IN" dirty="0"/>
          </a:p>
        </p:txBody>
      </p:sp>
    </p:spTree>
    <p:extLst>
      <p:ext uri="{BB962C8B-B14F-4D97-AF65-F5344CB8AC3E}">
        <p14:creationId xmlns:p14="http://schemas.microsoft.com/office/powerpoint/2010/main" val="500119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162" y="250623"/>
            <a:ext cx="8911687" cy="895597"/>
          </a:xfrm>
        </p:spPr>
        <p:txBody>
          <a:bodyPr>
            <a:normAutofit fontScale="90000"/>
          </a:bodyPr>
          <a:lstStyle/>
          <a:p>
            <a:r>
              <a:rPr lang="en-IN" sz="4800" b="1" dirty="0" smtClean="0">
                <a:solidFill>
                  <a:schemeClr val="accent1">
                    <a:lumMod val="75000"/>
                  </a:schemeClr>
                </a:solidFill>
              </a:rPr>
              <a:t>Composite Material Diagnosed</a:t>
            </a:r>
            <a:endParaRPr lang="en-IN" sz="4800" b="1" dirty="0">
              <a:solidFill>
                <a:schemeClr val="accent1">
                  <a:lumMod val="75000"/>
                </a:schemeClr>
              </a:solidFill>
            </a:endParaRPr>
          </a:p>
        </p:txBody>
      </p:sp>
      <p:sp>
        <p:nvSpPr>
          <p:cNvPr id="3" name="Content Placeholder 2"/>
          <p:cNvSpPr>
            <a:spLocks noGrp="1"/>
          </p:cNvSpPr>
          <p:nvPr>
            <p:ph idx="1"/>
          </p:nvPr>
        </p:nvSpPr>
        <p:spPr>
          <a:xfrm>
            <a:off x="1159657" y="1532586"/>
            <a:ext cx="8915400" cy="3760450"/>
          </a:xfrm>
        </p:spPr>
        <p:txBody>
          <a:bodyPr>
            <a:normAutofit/>
          </a:bodyPr>
          <a:lstStyle/>
          <a:p>
            <a:pPr>
              <a:buFont typeface="Arial" panose="020B0604020202020204" pitchFamily="34" charset="0"/>
              <a:buChar char="•"/>
            </a:pPr>
            <a:r>
              <a:rPr lang="en-IN" dirty="0">
                <a:solidFill>
                  <a:schemeClr val="tx1"/>
                </a:solidFill>
              </a:rPr>
              <a:t>A composite material is made by combining two or more materials – often ones that have </a:t>
            </a:r>
            <a:r>
              <a:rPr lang="en-IN" dirty="0" smtClean="0">
                <a:solidFill>
                  <a:schemeClr val="tx1"/>
                </a:solidFill>
              </a:rPr>
              <a:t>very different </a:t>
            </a:r>
            <a:r>
              <a:rPr lang="en-IN" dirty="0">
                <a:solidFill>
                  <a:schemeClr val="tx1"/>
                </a:solidFill>
              </a:rPr>
              <a:t>properties</a:t>
            </a:r>
            <a:r>
              <a:rPr lang="en-IN" dirty="0" smtClean="0">
                <a:solidFill>
                  <a:schemeClr val="tx1"/>
                </a:solidFill>
              </a:rPr>
              <a:t>.</a:t>
            </a:r>
          </a:p>
          <a:p>
            <a:pPr>
              <a:buFont typeface="Arial" panose="020B0604020202020204" pitchFamily="34" charset="0"/>
              <a:buChar char="•"/>
            </a:pPr>
            <a:r>
              <a:rPr lang="en-IN" dirty="0" smtClean="0">
                <a:solidFill>
                  <a:schemeClr val="tx1"/>
                </a:solidFill>
              </a:rPr>
              <a:t> </a:t>
            </a:r>
            <a:r>
              <a:rPr lang="en-IN" dirty="0">
                <a:solidFill>
                  <a:schemeClr val="tx1"/>
                </a:solidFill>
              </a:rPr>
              <a:t>The two materials work together to give the composite unique properties.</a:t>
            </a:r>
          </a:p>
          <a:p>
            <a:pPr>
              <a:buFont typeface="Arial" panose="020B0604020202020204" pitchFamily="34" charset="0"/>
              <a:buChar char="•"/>
            </a:pPr>
            <a:r>
              <a:rPr lang="en-IN" dirty="0">
                <a:solidFill>
                  <a:schemeClr val="tx1"/>
                </a:solidFill>
              </a:rPr>
              <a:t>However, within the composite you can easily tell the different materials apart as they do </a:t>
            </a:r>
            <a:r>
              <a:rPr lang="en-IN" dirty="0" smtClean="0">
                <a:solidFill>
                  <a:schemeClr val="tx1"/>
                </a:solidFill>
              </a:rPr>
              <a:t>not dissolve </a:t>
            </a:r>
            <a:r>
              <a:rPr lang="en-IN" dirty="0">
                <a:solidFill>
                  <a:schemeClr val="tx1"/>
                </a:solidFill>
              </a:rPr>
              <a:t>or blend into each other</a:t>
            </a:r>
            <a:r>
              <a:rPr lang="en-IN" dirty="0" smtClean="0">
                <a:solidFill>
                  <a:schemeClr val="tx1"/>
                </a:solidFill>
              </a:rPr>
              <a:t>.</a:t>
            </a:r>
          </a:p>
        </p:txBody>
      </p:sp>
    </p:spTree>
    <p:extLst>
      <p:ext uri="{BB962C8B-B14F-4D97-AF65-F5344CB8AC3E}">
        <p14:creationId xmlns:p14="http://schemas.microsoft.com/office/powerpoint/2010/main" val="185486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solidFill>
                  <a:schemeClr val="accent1">
                    <a:lumMod val="75000"/>
                  </a:schemeClr>
                </a:solidFill>
              </a:rPr>
              <a:t>THANK YOU FOR WATCHING</a:t>
            </a:r>
            <a:endParaRPr lang="en-IN" b="1" dirty="0">
              <a:solidFill>
                <a:schemeClr val="accent1">
                  <a:lumMod val="75000"/>
                </a:schemeClr>
              </a:solidFill>
            </a:endParaRPr>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297245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169383"/>
            <a:ext cx="9404723" cy="1400530"/>
          </a:xfrm>
        </p:spPr>
        <p:txBody>
          <a:bodyPr/>
          <a:lstStyle/>
          <a:p>
            <a:pPr algn="ctr"/>
            <a:r>
              <a:rPr lang="en-IN" sz="4800" b="1" dirty="0" smtClean="0">
                <a:solidFill>
                  <a:schemeClr val="accent1">
                    <a:lumMod val="75000"/>
                  </a:schemeClr>
                </a:solidFill>
              </a:rPr>
              <a:t>ADVANTAGES OF COMPOSITE.</a:t>
            </a:r>
            <a:br>
              <a:rPr lang="en-IN" sz="4800" b="1" dirty="0" smtClean="0">
                <a:solidFill>
                  <a:schemeClr val="accent1">
                    <a:lumMod val="75000"/>
                  </a:schemeClr>
                </a:solidFill>
              </a:rPr>
            </a:br>
            <a:endParaRPr lang="en-IN" sz="4800" b="1" dirty="0">
              <a:solidFill>
                <a:schemeClr val="accent1">
                  <a:lumMod val="75000"/>
                </a:schemeClr>
              </a:solidFill>
            </a:endParaRPr>
          </a:p>
        </p:txBody>
      </p:sp>
      <p:sp>
        <p:nvSpPr>
          <p:cNvPr id="3" name="Content Placeholder 2"/>
          <p:cNvSpPr>
            <a:spLocks noGrp="1"/>
          </p:cNvSpPr>
          <p:nvPr>
            <p:ph idx="1"/>
          </p:nvPr>
        </p:nvSpPr>
        <p:spPr>
          <a:xfrm>
            <a:off x="1103312" y="1081826"/>
            <a:ext cx="8946541" cy="5166574"/>
          </a:xfrm>
        </p:spPr>
        <p:txBody>
          <a:bodyPr/>
          <a:lstStyle/>
          <a:p>
            <a:pPr>
              <a:buFont typeface="Arial" panose="020B0604020202020204" pitchFamily="34" charset="0"/>
              <a:buChar char="•"/>
            </a:pPr>
            <a:r>
              <a:rPr lang="en-IN" dirty="0" smtClean="0"/>
              <a:t>Reason to use composite material:-</a:t>
            </a:r>
          </a:p>
          <a:p>
            <a:pPr marL="514350" indent="-514350">
              <a:buFont typeface="+mj-lt"/>
              <a:buAutoNum type="romanUcPeriod"/>
            </a:pPr>
            <a:r>
              <a:rPr lang="en-IN" dirty="0" smtClean="0"/>
              <a:t>Higher specific strength than metals, non-metals and even alloys.</a:t>
            </a:r>
          </a:p>
          <a:p>
            <a:pPr marL="514350" indent="-514350">
              <a:buFont typeface="+mj-lt"/>
              <a:buAutoNum type="romanUcPeriod"/>
            </a:pPr>
            <a:r>
              <a:rPr lang="en-IN" dirty="0" smtClean="0"/>
              <a:t>Lower specific gravity in general.</a:t>
            </a:r>
          </a:p>
          <a:p>
            <a:pPr marL="514350" indent="-514350">
              <a:buFont typeface="+mj-lt"/>
              <a:buAutoNum type="romanUcPeriod"/>
            </a:pPr>
            <a:r>
              <a:rPr lang="en-IN" dirty="0" smtClean="0"/>
              <a:t>Improved stiffness of material.</a:t>
            </a:r>
          </a:p>
          <a:p>
            <a:pPr marL="514350" indent="-514350">
              <a:buFont typeface="+mj-lt"/>
              <a:buAutoNum type="romanUcPeriod"/>
            </a:pPr>
            <a:r>
              <a:rPr lang="en-IN" dirty="0" smtClean="0"/>
              <a:t>Composite maintain their weight even at high temperatures.</a:t>
            </a:r>
          </a:p>
          <a:p>
            <a:pPr marL="514350" indent="-514350">
              <a:buFont typeface="+mj-lt"/>
              <a:buAutoNum type="romanUcPeriod"/>
            </a:pPr>
            <a:r>
              <a:rPr lang="en-IN" dirty="0" smtClean="0"/>
              <a:t>Toughness is improved.</a:t>
            </a:r>
          </a:p>
          <a:p>
            <a:pPr marL="514350" indent="-514350">
              <a:buFont typeface="+mj-lt"/>
              <a:buAutoNum type="romanUcPeriod"/>
            </a:pPr>
            <a:r>
              <a:rPr lang="en-IN" dirty="0" smtClean="0"/>
              <a:t>Fabrication or production is cheaper.</a:t>
            </a:r>
          </a:p>
          <a:p>
            <a:pPr marL="514350" indent="-514350">
              <a:buFont typeface="+mj-lt"/>
              <a:buAutoNum type="romanUcPeriod"/>
            </a:pPr>
            <a:r>
              <a:rPr lang="en-IN" dirty="0" smtClean="0"/>
              <a:t>Creep and fatigue strength is better.</a:t>
            </a:r>
          </a:p>
          <a:p>
            <a:pPr marL="514350" indent="-514350">
              <a:buFont typeface="+mj-lt"/>
              <a:buAutoNum type="romanUcPeriod"/>
            </a:pPr>
            <a:r>
              <a:rPr lang="en-IN" dirty="0" smtClean="0"/>
              <a:t>Controlled Electrical conductivity is possible.</a:t>
            </a:r>
          </a:p>
          <a:p>
            <a:pPr marL="514350" indent="-514350">
              <a:buFont typeface="+mj-lt"/>
              <a:buAutoNum type="romanUcPeriod"/>
            </a:pPr>
            <a:r>
              <a:rPr lang="en-IN" dirty="0" smtClean="0"/>
              <a:t>Corrosion and oxidation resistance.</a:t>
            </a:r>
            <a:endParaRPr lang="en-IN" dirty="0"/>
          </a:p>
        </p:txBody>
      </p:sp>
    </p:spTree>
    <p:extLst>
      <p:ext uri="{BB962C8B-B14F-4D97-AF65-F5344CB8AC3E}">
        <p14:creationId xmlns:p14="http://schemas.microsoft.com/office/powerpoint/2010/main" val="872556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049853" cy="6858000"/>
          </a:xfrm>
        </p:spPr>
        <p:txBody>
          <a:bodyPr anchor="t">
            <a:normAutofit lnSpcReduction="10000"/>
          </a:bodyPr>
          <a:lstStyle/>
          <a:p>
            <a:pPr>
              <a:buFont typeface="Arial" panose="020B0604020202020204" pitchFamily="34" charset="0"/>
              <a:buChar char="•"/>
            </a:pPr>
            <a:r>
              <a:rPr lang="en-IN" sz="2800" dirty="0"/>
              <a:t>They generally have two phases:-</a:t>
            </a:r>
          </a:p>
          <a:p>
            <a:pPr marL="457200" indent="-457200">
              <a:buFont typeface="+mj-lt"/>
              <a:buAutoNum type="arabicPeriod"/>
            </a:pPr>
            <a:r>
              <a:rPr lang="en-IN" sz="2800" dirty="0"/>
              <a:t>Matrix Phase.</a:t>
            </a:r>
          </a:p>
          <a:p>
            <a:pPr marL="457200" indent="-457200">
              <a:buFont typeface="+mj-lt"/>
              <a:buAutoNum type="arabicPeriod"/>
            </a:pPr>
            <a:r>
              <a:rPr lang="en-IN" sz="2800" dirty="0"/>
              <a:t>Dispersion Phase.</a:t>
            </a:r>
          </a:p>
          <a:p>
            <a:pPr>
              <a:buFont typeface="Wingdings" panose="05000000000000000000" pitchFamily="2" charset="2"/>
              <a:buChar char="§"/>
            </a:pPr>
            <a:endParaRPr lang="en-IN" sz="2800" b="1" dirty="0" smtClean="0"/>
          </a:p>
          <a:p>
            <a:pPr>
              <a:buFont typeface="Wingdings" panose="05000000000000000000" pitchFamily="2" charset="2"/>
              <a:buChar char="§"/>
            </a:pPr>
            <a:r>
              <a:rPr lang="en-IN" sz="2800" b="1" dirty="0" smtClean="0"/>
              <a:t>Matrix Phase :-</a:t>
            </a:r>
          </a:p>
          <a:p>
            <a:pPr marL="0" indent="0">
              <a:buNone/>
            </a:pPr>
            <a:r>
              <a:rPr lang="en-IN" sz="2800" dirty="0" smtClean="0"/>
              <a:t>It is the continuous material constituent which encloses the composite and give it its bulk form. </a:t>
            </a:r>
          </a:p>
          <a:p>
            <a:pPr marL="0" indent="0">
              <a:buNone/>
            </a:pPr>
            <a:r>
              <a:rPr lang="en-IN" sz="2800" dirty="0" smtClean="0"/>
              <a:t>Matrix phase may be metal , ceramic or polymer.</a:t>
            </a:r>
          </a:p>
          <a:p>
            <a:pPr marL="0" indent="0">
              <a:buNone/>
            </a:pPr>
            <a:endParaRPr lang="en-IN" sz="2800" dirty="0" smtClean="0"/>
          </a:p>
          <a:p>
            <a:pPr>
              <a:buFont typeface="Wingdings" panose="05000000000000000000" pitchFamily="2" charset="2"/>
              <a:buChar char="§"/>
            </a:pPr>
            <a:r>
              <a:rPr lang="en-IN" sz="2800" b="1" dirty="0" smtClean="0"/>
              <a:t>Dispersion Phase:-</a:t>
            </a:r>
          </a:p>
          <a:p>
            <a:pPr marL="0" indent="0">
              <a:buNone/>
            </a:pPr>
            <a:r>
              <a:rPr lang="en-IN" sz="2800" dirty="0" smtClean="0"/>
              <a:t>It is the structure constituent , which determines the internal structure of composite.</a:t>
            </a:r>
          </a:p>
          <a:p>
            <a:pPr marL="0" indent="0">
              <a:buNone/>
            </a:pPr>
            <a:r>
              <a:rPr lang="en-IN" sz="2800" dirty="0" smtClean="0"/>
              <a:t>Dispersion Phase is connected to matrix phase  by bonding</a:t>
            </a:r>
            <a:endParaRPr lang="en-IN" sz="2800" dirty="0"/>
          </a:p>
          <a:p>
            <a:pPr marL="0" indent="0">
              <a:buNone/>
            </a:pPr>
            <a:endParaRPr lang="en-IN" sz="2800" dirty="0"/>
          </a:p>
        </p:txBody>
      </p:sp>
    </p:spTree>
    <p:extLst>
      <p:ext uri="{BB962C8B-B14F-4D97-AF65-F5344CB8AC3E}">
        <p14:creationId xmlns:p14="http://schemas.microsoft.com/office/powerpoint/2010/main" val="35755409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6063" y="0"/>
            <a:ext cx="10058400" cy="695459"/>
          </a:xfrm>
        </p:spPr>
        <p:txBody>
          <a:bodyPr>
            <a:normAutofit fontScale="90000"/>
          </a:bodyPr>
          <a:lstStyle/>
          <a:p>
            <a:r>
              <a:rPr lang="en-IN" dirty="0" smtClean="0"/>
              <a:t>           Types of composites.</a:t>
            </a:r>
            <a:endParaRPr lang="en-IN"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7373213"/>
              </p:ext>
            </p:extLst>
          </p:nvPr>
        </p:nvGraphicFramePr>
        <p:xfrm>
          <a:off x="4675031" y="870482"/>
          <a:ext cx="2150772" cy="489397"/>
        </p:xfrm>
        <a:graphic>
          <a:graphicData uri="http://schemas.openxmlformats.org/drawingml/2006/table">
            <a:tbl>
              <a:tblPr>
                <a:tableStyleId>{327F97BB-C833-4FB7-BDE5-3F7075034690}</a:tableStyleId>
              </a:tblPr>
              <a:tblGrid>
                <a:gridCol w="2150772"/>
              </a:tblGrid>
              <a:tr h="489397">
                <a:tc>
                  <a:txBody>
                    <a:bodyPr/>
                    <a:lstStyle/>
                    <a:p>
                      <a:r>
                        <a:rPr lang="en-IN" dirty="0" smtClean="0"/>
                        <a:t>      Composite.</a:t>
                      </a:r>
                      <a:endParaRPr lang="en-IN"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81025509"/>
              </p:ext>
            </p:extLst>
          </p:nvPr>
        </p:nvGraphicFramePr>
        <p:xfrm>
          <a:off x="656823" y="1790163"/>
          <a:ext cx="2781837" cy="425003"/>
        </p:xfrm>
        <a:graphic>
          <a:graphicData uri="http://schemas.openxmlformats.org/drawingml/2006/table">
            <a:tbl>
              <a:tblPr>
                <a:tableStyleId>{327F97BB-C833-4FB7-BDE5-3F7075034690}</a:tableStyleId>
              </a:tblPr>
              <a:tblGrid>
                <a:gridCol w="2781837"/>
              </a:tblGrid>
              <a:tr h="425003">
                <a:tc>
                  <a:txBody>
                    <a:bodyPr/>
                    <a:lstStyle/>
                    <a:p>
                      <a:r>
                        <a:rPr lang="en-IN" dirty="0" smtClean="0"/>
                        <a:t>    Particle-reinforced</a:t>
                      </a:r>
                      <a:endParaRPr lang="en-IN"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70730109"/>
              </p:ext>
            </p:extLst>
          </p:nvPr>
        </p:nvGraphicFramePr>
        <p:xfrm>
          <a:off x="4250027" y="1790164"/>
          <a:ext cx="2923505" cy="412124"/>
        </p:xfrm>
        <a:graphic>
          <a:graphicData uri="http://schemas.openxmlformats.org/drawingml/2006/table">
            <a:tbl>
              <a:tblPr>
                <a:tableStyleId>{327F97BB-C833-4FB7-BDE5-3F7075034690}</a:tableStyleId>
              </a:tblPr>
              <a:tblGrid>
                <a:gridCol w="2923505"/>
              </a:tblGrid>
              <a:tr h="412124">
                <a:tc>
                  <a:txBody>
                    <a:bodyPr/>
                    <a:lstStyle/>
                    <a:p>
                      <a:r>
                        <a:rPr lang="en-IN" dirty="0" smtClean="0"/>
                        <a:t>         Fibre-reinforced</a:t>
                      </a:r>
                      <a:endParaRPr lang="en-IN"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9341255"/>
              </p:ext>
            </p:extLst>
          </p:nvPr>
        </p:nvGraphicFramePr>
        <p:xfrm>
          <a:off x="8062175" y="1764406"/>
          <a:ext cx="2975019" cy="417275"/>
        </p:xfrm>
        <a:graphic>
          <a:graphicData uri="http://schemas.openxmlformats.org/drawingml/2006/table">
            <a:tbl>
              <a:tblPr>
                <a:tableStyleId>{327F97BB-C833-4FB7-BDE5-3F7075034690}</a:tableStyleId>
              </a:tblPr>
              <a:tblGrid>
                <a:gridCol w="2975019"/>
              </a:tblGrid>
              <a:tr h="417275">
                <a:tc>
                  <a:txBody>
                    <a:bodyPr/>
                    <a:lstStyle/>
                    <a:p>
                      <a:r>
                        <a:rPr lang="en-IN" dirty="0" smtClean="0"/>
                        <a:t>                 Structural</a:t>
                      </a:r>
                      <a:endParaRPr lang="en-IN" dirty="0"/>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195590671"/>
              </p:ext>
            </p:extLst>
          </p:nvPr>
        </p:nvGraphicFramePr>
        <p:xfrm>
          <a:off x="64394" y="3464417"/>
          <a:ext cx="1880316" cy="425003"/>
        </p:xfrm>
        <a:graphic>
          <a:graphicData uri="http://schemas.openxmlformats.org/drawingml/2006/table">
            <a:tbl>
              <a:tblPr>
                <a:tableStyleId>{327F97BB-C833-4FB7-BDE5-3F7075034690}</a:tableStyleId>
              </a:tblPr>
              <a:tblGrid>
                <a:gridCol w="1880316"/>
              </a:tblGrid>
              <a:tr h="425003">
                <a:tc>
                  <a:txBody>
                    <a:bodyPr/>
                    <a:lstStyle/>
                    <a:p>
                      <a:r>
                        <a:rPr lang="en-IN" dirty="0" smtClean="0"/>
                        <a:t>Large particle</a:t>
                      </a:r>
                      <a:endParaRPr lang="en-IN" dirty="0"/>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34737060"/>
              </p:ext>
            </p:extLst>
          </p:nvPr>
        </p:nvGraphicFramePr>
        <p:xfrm>
          <a:off x="2228045" y="3451539"/>
          <a:ext cx="2021982" cy="640080"/>
        </p:xfrm>
        <a:graphic>
          <a:graphicData uri="http://schemas.openxmlformats.org/drawingml/2006/table">
            <a:tbl>
              <a:tblPr>
                <a:tableStyleId>{327F97BB-C833-4FB7-BDE5-3F7075034690}</a:tableStyleId>
              </a:tblPr>
              <a:tblGrid>
                <a:gridCol w="2021982"/>
              </a:tblGrid>
              <a:tr h="386366">
                <a:tc>
                  <a:txBody>
                    <a:bodyPr/>
                    <a:lstStyle/>
                    <a:p>
                      <a:r>
                        <a:rPr lang="en-IN" dirty="0" smtClean="0"/>
                        <a:t>Dispersion-</a:t>
                      </a:r>
                      <a:r>
                        <a:rPr lang="en-IN" baseline="0" dirty="0" smtClean="0"/>
                        <a:t> strengthened</a:t>
                      </a:r>
                      <a:endParaRPr lang="en-IN" dirty="0"/>
                    </a:p>
                  </a:txBody>
                  <a:tcPr/>
                </a:tc>
              </a:tr>
            </a:tbl>
          </a:graphicData>
        </a:graphic>
      </p:graphicFrame>
      <p:cxnSp>
        <p:nvCxnSpPr>
          <p:cNvPr id="15" name="Straight Connector 14"/>
          <p:cNvCxnSpPr>
            <a:endCxn id="7" idx="0"/>
          </p:cNvCxnSpPr>
          <p:nvPr/>
        </p:nvCxnSpPr>
        <p:spPr>
          <a:xfrm>
            <a:off x="5705341" y="1403797"/>
            <a:ext cx="6438" cy="386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9" idx="1"/>
          </p:cNvCxnSpPr>
          <p:nvPr/>
        </p:nvCxnSpPr>
        <p:spPr>
          <a:xfrm>
            <a:off x="7186411" y="1970468"/>
            <a:ext cx="875764" cy="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6" idx="3"/>
            <a:endCxn id="7" idx="1"/>
          </p:cNvCxnSpPr>
          <p:nvPr/>
        </p:nvCxnSpPr>
        <p:spPr>
          <a:xfrm flipV="1">
            <a:off x="3438660" y="1996226"/>
            <a:ext cx="811367" cy="64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7" name="Table 26"/>
          <p:cNvGraphicFramePr>
            <a:graphicFrameLocks noGrp="1"/>
          </p:cNvGraphicFramePr>
          <p:nvPr>
            <p:extLst>
              <p:ext uri="{D42A27DB-BD31-4B8C-83A1-F6EECF244321}">
                <p14:modId xmlns:p14="http://schemas.microsoft.com/office/powerpoint/2010/main" val="432883944"/>
              </p:ext>
            </p:extLst>
          </p:nvPr>
        </p:nvGraphicFramePr>
        <p:xfrm>
          <a:off x="4481849" y="3451539"/>
          <a:ext cx="1764405" cy="640080"/>
        </p:xfrm>
        <a:graphic>
          <a:graphicData uri="http://schemas.openxmlformats.org/drawingml/2006/table">
            <a:tbl>
              <a:tblPr>
                <a:tableStyleId>{327F97BB-C833-4FB7-BDE5-3F7075034690}</a:tableStyleId>
              </a:tblPr>
              <a:tblGrid>
                <a:gridCol w="1764405"/>
              </a:tblGrid>
              <a:tr h="386366">
                <a:tc>
                  <a:txBody>
                    <a:bodyPr/>
                    <a:lstStyle/>
                    <a:p>
                      <a:r>
                        <a:rPr lang="en-IN" dirty="0" smtClean="0"/>
                        <a:t>Continuous </a:t>
                      </a:r>
                    </a:p>
                    <a:p>
                      <a:r>
                        <a:rPr lang="en-IN" dirty="0" smtClean="0"/>
                        <a:t>(Alignment)</a:t>
                      </a:r>
                      <a:endParaRPr lang="en-IN" dirty="0"/>
                    </a:p>
                  </a:txBody>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157948740"/>
              </p:ext>
            </p:extLst>
          </p:nvPr>
        </p:nvGraphicFramePr>
        <p:xfrm>
          <a:off x="6684135" y="3425780"/>
          <a:ext cx="1777285" cy="640080"/>
        </p:xfrm>
        <a:graphic>
          <a:graphicData uri="http://schemas.openxmlformats.org/drawingml/2006/table">
            <a:tbl>
              <a:tblPr>
                <a:tableStyleId>{327F97BB-C833-4FB7-BDE5-3F7075034690}</a:tableStyleId>
              </a:tblPr>
              <a:tblGrid>
                <a:gridCol w="1777285"/>
              </a:tblGrid>
              <a:tr h="417276">
                <a:tc>
                  <a:txBody>
                    <a:bodyPr/>
                    <a:lstStyle/>
                    <a:p>
                      <a:r>
                        <a:rPr lang="en-IN" dirty="0" smtClean="0"/>
                        <a:t>Discontinuous</a:t>
                      </a:r>
                    </a:p>
                    <a:p>
                      <a:r>
                        <a:rPr lang="en-IN" dirty="0" smtClean="0"/>
                        <a:t>(Short)</a:t>
                      </a:r>
                      <a:endParaRPr lang="en-IN" dirty="0"/>
                    </a:p>
                  </a:txBody>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3352388250"/>
              </p:ext>
            </p:extLst>
          </p:nvPr>
        </p:nvGraphicFramePr>
        <p:xfrm>
          <a:off x="8783392" y="3438659"/>
          <a:ext cx="1609859" cy="386366"/>
        </p:xfrm>
        <a:graphic>
          <a:graphicData uri="http://schemas.openxmlformats.org/drawingml/2006/table">
            <a:tbl>
              <a:tblPr>
                <a:tableStyleId>{327F97BB-C833-4FB7-BDE5-3F7075034690}</a:tableStyleId>
              </a:tblPr>
              <a:tblGrid>
                <a:gridCol w="1609859"/>
              </a:tblGrid>
              <a:tr h="386366">
                <a:tc>
                  <a:txBody>
                    <a:bodyPr/>
                    <a:lstStyle/>
                    <a:p>
                      <a:r>
                        <a:rPr lang="en-IN" dirty="0" smtClean="0"/>
                        <a:t>Laminates</a:t>
                      </a:r>
                      <a:endParaRPr lang="en-IN" dirty="0"/>
                    </a:p>
                  </a:txBody>
                  <a:tcPr/>
                </a:tc>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257925638"/>
              </p:ext>
            </p:extLst>
          </p:nvPr>
        </p:nvGraphicFramePr>
        <p:xfrm>
          <a:off x="10650828" y="3438659"/>
          <a:ext cx="1313645" cy="640080"/>
        </p:xfrm>
        <a:graphic>
          <a:graphicData uri="http://schemas.openxmlformats.org/drawingml/2006/table">
            <a:tbl>
              <a:tblPr>
                <a:tableStyleId>{327F97BB-C833-4FB7-BDE5-3F7075034690}</a:tableStyleId>
              </a:tblPr>
              <a:tblGrid>
                <a:gridCol w="1313645"/>
              </a:tblGrid>
              <a:tr h="386366">
                <a:tc>
                  <a:txBody>
                    <a:bodyPr/>
                    <a:lstStyle/>
                    <a:p>
                      <a:r>
                        <a:rPr lang="en-IN" dirty="0" smtClean="0"/>
                        <a:t>Sandwich</a:t>
                      </a:r>
                    </a:p>
                    <a:p>
                      <a:r>
                        <a:rPr lang="en-IN" dirty="0" smtClean="0"/>
                        <a:t>panels</a:t>
                      </a:r>
                      <a:endParaRPr lang="en-IN" dirty="0"/>
                    </a:p>
                  </a:txBody>
                  <a:tcPr/>
                </a:tc>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062107338"/>
              </p:ext>
            </p:extLst>
          </p:nvPr>
        </p:nvGraphicFramePr>
        <p:xfrm>
          <a:off x="5550794" y="4816698"/>
          <a:ext cx="1635617" cy="412124"/>
        </p:xfrm>
        <a:graphic>
          <a:graphicData uri="http://schemas.openxmlformats.org/drawingml/2006/table">
            <a:tbl>
              <a:tblPr>
                <a:tableStyleId>{327F97BB-C833-4FB7-BDE5-3F7075034690}</a:tableStyleId>
              </a:tblPr>
              <a:tblGrid>
                <a:gridCol w="1635617"/>
              </a:tblGrid>
              <a:tr h="412124">
                <a:tc>
                  <a:txBody>
                    <a:bodyPr/>
                    <a:lstStyle/>
                    <a:p>
                      <a:r>
                        <a:rPr lang="en-IN" dirty="0" smtClean="0"/>
                        <a:t>    Aligned</a:t>
                      </a:r>
                      <a:endParaRPr lang="en-IN" dirty="0"/>
                    </a:p>
                  </a:txBody>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2325490776"/>
              </p:ext>
            </p:extLst>
          </p:nvPr>
        </p:nvGraphicFramePr>
        <p:xfrm>
          <a:off x="7753082" y="4829578"/>
          <a:ext cx="1493949" cy="640080"/>
        </p:xfrm>
        <a:graphic>
          <a:graphicData uri="http://schemas.openxmlformats.org/drawingml/2006/table">
            <a:tbl>
              <a:tblPr>
                <a:tableStyleId>{327F97BB-C833-4FB7-BDE5-3F7075034690}</a:tableStyleId>
              </a:tblPr>
              <a:tblGrid>
                <a:gridCol w="1493949"/>
              </a:tblGrid>
              <a:tr h="386365">
                <a:tc>
                  <a:txBody>
                    <a:bodyPr/>
                    <a:lstStyle/>
                    <a:p>
                      <a:r>
                        <a:rPr lang="en-IN" dirty="0" smtClean="0"/>
                        <a:t>Randomly oriented</a:t>
                      </a:r>
                      <a:endParaRPr lang="en-IN" dirty="0"/>
                    </a:p>
                  </a:txBody>
                  <a:tcPr/>
                </a:tc>
              </a:tr>
            </a:tbl>
          </a:graphicData>
        </a:graphic>
      </p:graphicFrame>
      <p:cxnSp>
        <p:nvCxnSpPr>
          <p:cNvPr id="35" name="Straight Connector 34"/>
          <p:cNvCxnSpPr/>
          <p:nvPr/>
        </p:nvCxnSpPr>
        <p:spPr>
          <a:xfrm>
            <a:off x="1957589" y="2240924"/>
            <a:ext cx="12879" cy="618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146220" y="2859110"/>
            <a:ext cx="17644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910625" y="2859110"/>
            <a:ext cx="0" cy="579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146220" y="2859110"/>
            <a:ext cx="0" cy="579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156101" y="2240924"/>
            <a:ext cx="0" cy="59242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615189" y="2833352"/>
            <a:ext cx="15712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615189" y="2833352"/>
            <a:ext cx="0" cy="60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186411" y="2833352"/>
            <a:ext cx="0" cy="60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942490" y="2150772"/>
            <a:ext cx="0" cy="682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178011" y="2833352"/>
            <a:ext cx="20137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1191741" y="2833352"/>
            <a:ext cx="0" cy="605307"/>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28" idx="2"/>
          </p:cNvCxnSpPr>
          <p:nvPr/>
        </p:nvCxnSpPr>
        <p:spPr>
          <a:xfrm flipH="1">
            <a:off x="7569200" y="4065860"/>
            <a:ext cx="3577" cy="341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781800" y="4406900"/>
            <a:ext cx="1790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794500" y="4391696"/>
            <a:ext cx="0" cy="408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8572500" y="4406900"/>
            <a:ext cx="0" cy="393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186411" y="2833352"/>
            <a:ext cx="0" cy="60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5615189" y="2833352"/>
            <a:ext cx="0" cy="60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2910625" y="3247292"/>
            <a:ext cx="0" cy="191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1146220" y="2859110"/>
            <a:ext cx="0" cy="5795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9178011" y="2833352"/>
            <a:ext cx="995" cy="6053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a:off x="11191741" y="2833352"/>
            <a:ext cx="0" cy="605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endCxn id="7" idx="0"/>
          </p:cNvCxnSpPr>
          <p:nvPr/>
        </p:nvCxnSpPr>
        <p:spPr>
          <a:xfrm>
            <a:off x="5711779" y="1403797"/>
            <a:ext cx="0" cy="386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686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292994"/>
          </a:xfrm>
        </p:spPr>
        <p:txBody>
          <a:bodyPr>
            <a:normAutofit fontScale="90000"/>
          </a:bodyPr>
          <a:lstStyle/>
          <a:p>
            <a:r>
              <a:rPr lang="en-IN" b="1" dirty="0" smtClean="0">
                <a:solidFill>
                  <a:schemeClr val="accent1">
                    <a:lumMod val="50000"/>
                  </a:schemeClr>
                </a:solidFill>
              </a:rPr>
              <a:t>Particle </a:t>
            </a:r>
            <a:r>
              <a:rPr lang="en-IN" b="1" dirty="0">
                <a:solidFill>
                  <a:schemeClr val="accent1">
                    <a:lumMod val="50000"/>
                  </a:schemeClr>
                </a:solidFill>
              </a:rPr>
              <a:t>Reinforced Composites</a:t>
            </a:r>
            <a:r>
              <a:rPr lang="en-IN" dirty="0">
                <a:solidFill>
                  <a:schemeClr val="accent1">
                    <a:lumMod val="50000"/>
                  </a:schemeClr>
                </a:solidFill>
              </a:rPr>
              <a:t/>
            </a:r>
            <a:br>
              <a:rPr lang="en-IN" dirty="0">
                <a:solidFill>
                  <a:schemeClr val="accent1">
                    <a:lumMod val="50000"/>
                  </a:schemeClr>
                </a:solidFill>
              </a:rPr>
            </a:br>
            <a:endParaRPr lang="en-IN" dirty="0">
              <a:solidFill>
                <a:schemeClr val="accent1">
                  <a:lumMod val="50000"/>
                </a:schemeClr>
              </a:solidFill>
            </a:endParaRPr>
          </a:p>
        </p:txBody>
      </p:sp>
      <p:sp>
        <p:nvSpPr>
          <p:cNvPr id="3" name="Content Placeholder 2"/>
          <p:cNvSpPr>
            <a:spLocks noGrp="1"/>
          </p:cNvSpPr>
          <p:nvPr>
            <p:ph idx="1"/>
          </p:nvPr>
        </p:nvSpPr>
        <p:spPr>
          <a:xfrm>
            <a:off x="1484311" y="3195033"/>
            <a:ext cx="10018713" cy="3124201"/>
          </a:xfrm>
        </p:spPr>
        <p:txBody>
          <a:bodyPr>
            <a:normAutofit fontScale="85000" lnSpcReduction="10000"/>
          </a:bodyPr>
          <a:lstStyle/>
          <a:p>
            <a:r>
              <a:rPr lang="en-IN" sz="2600" dirty="0"/>
              <a:t> One form of composites is particulate reinforced composites with concrete being a good example. The aggregate of coarse rock or gravel is embedded in a matrix of cement. The aggregate provides stiffness and strength while the cement acts as the binder to hold the structure together.</a:t>
            </a:r>
          </a:p>
          <a:p>
            <a:r>
              <a:rPr lang="en-IN" sz="2600" dirty="0"/>
              <a:t>There are many different forms of particulate composites.  The particulates can be very small particles (&lt; 0.25 microns), chopped </a:t>
            </a:r>
            <a:r>
              <a:rPr lang="en-IN" sz="2600" dirty="0" smtClean="0"/>
              <a:t>fibres </a:t>
            </a:r>
            <a:r>
              <a:rPr lang="en-IN" sz="2600" dirty="0"/>
              <a:t>(such as glass), platelets, hollow spheres, or new materials such as </a:t>
            </a:r>
            <a:r>
              <a:rPr lang="en-IN" sz="2600" dirty="0" smtClean="0"/>
              <a:t>Bucky </a:t>
            </a:r>
            <a:r>
              <a:rPr lang="en-IN" sz="2600" dirty="0"/>
              <a:t>balls or carbon nano-tubes.  In each case, the particulates provide desirable material properties and the matrix acts as binding medium necessary for structural applications.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6841" y="1056804"/>
            <a:ext cx="2385583" cy="173401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928" y="1056804"/>
            <a:ext cx="2550600" cy="17340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597" y="1056805"/>
            <a:ext cx="2224805" cy="17340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7867" y="1056805"/>
            <a:ext cx="2305318" cy="1734018"/>
          </a:xfrm>
          <a:prstGeom prst="rect">
            <a:avLst/>
          </a:prstGeom>
        </p:spPr>
      </p:pic>
    </p:spTree>
    <p:extLst>
      <p:ext uri="{BB962C8B-B14F-4D97-AF65-F5344CB8AC3E}">
        <p14:creationId xmlns:p14="http://schemas.microsoft.com/office/powerpoint/2010/main" val="3059741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068946"/>
          </a:xfrm>
        </p:spPr>
        <p:txBody>
          <a:bodyPr>
            <a:normAutofit fontScale="90000"/>
          </a:bodyPr>
          <a:lstStyle/>
          <a:p>
            <a:r>
              <a:rPr lang="en-US"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Large-particle composite</a:t>
            </a:r>
            <a:r>
              <a:rPr lang="en-IN" b="1" i="1" u="sng"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a:r>
            <a:br>
              <a:rPr lang="en-IN" b="1" i="1" u="sng"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en-IN"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Content Placeholder 2"/>
          <p:cNvSpPr>
            <a:spLocks noGrp="1"/>
          </p:cNvSpPr>
          <p:nvPr>
            <p:ph idx="1"/>
          </p:nvPr>
        </p:nvSpPr>
        <p:spPr>
          <a:xfrm>
            <a:off x="1484311" y="930223"/>
            <a:ext cx="10018713" cy="5927777"/>
          </a:xfrm>
        </p:spPr>
        <p:txBody>
          <a:bodyPr lIns="0" anchor="t">
            <a:normAutofit fontScale="92500"/>
          </a:bodyPr>
          <a:lstStyle/>
          <a:p>
            <a:r>
              <a:rPr lang="en-US" sz="1800" dirty="0" smtClean="0"/>
              <a:t>Some polymeric materials to which fillers have been added are really large- particle composites. The fillers modify or improve the properties of the material. Example of large-particle composite is concrete, which is composed of cement (the matrix), and sand and gravel (the particulates).Particles can have quite a variety of geometries, but they should be of approximately the same dimension in all direction (equated).</a:t>
            </a:r>
            <a:endParaRPr lang="en-IN" sz="1800" dirty="0" smtClean="0"/>
          </a:p>
          <a:p>
            <a:r>
              <a:rPr lang="en-US" sz="1800" dirty="0" smtClean="0"/>
              <a:t>For effective reinforcement, the particles should be small and evenly distributed throughout the matrix. The volume fraction of the two phases influences the behavior; mechanical properties are enhanced with increasing particulate content. </a:t>
            </a:r>
            <a:endParaRPr lang="en-IN" sz="1800" dirty="0" smtClean="0"/>
          </a:p>
          <a:p>
            <a:r>
              <a:rPr lang="en-US" sz="1800" dirty="0" smtClean="0"/>
              <a:t>Rule of mixture: equation predict that the elastic modulus should fall between an upper and lower bound as shown</a:t>
            </a:r>
            <a:r>
              <a:rPr lang="en-US" dirty="0" smtClean="0"/>
              <a:t>: </a:t>
            </a:r>
            <a:endParaRPr lang="en-IN" dirty="0" smtClean="0"/>
          </a:p>
          <a:p>
            <a:r>
              <a:rPr lang="en-US" sz="1900" b="1" dirty="0"/>
              <a:t>Example:</a:t>
            </a:r>
            <a:r>
              <a:rPr lang="en-US" sz="1900" dirty="0"/>
              <a:t> Fig. 1.1 plots upper and lower bound Ec – versus Vp curves for a copper – tungsten composite; in which tungsten is the particulate phase.</a:t>
            </a:r>
            <a:endParaRPr lang="en-IN" sz="1900" dirty="0"/>
          </a:p>
          <a:p>
            <a:endParaRPr lang="en-IN" dirty="0" smtClean="0"/>
          </a:p>
          <a:p>
            <a:pPr algn="just"/>
            <a:r>
              <a:rPr lang="en-US" sz="1400" dirty="0" smtClean="0"/>
              <a:t>Where:-</a:t>
            </a:r>
            <a:endParaRPr lang="en-IN" sz="1400" dirty="0" smtClean="0"/>
          </a:p>
          <a:p>
            <a:pPr marL="0" indent="0" algn="just">
              <a:buNone/>
            </a:pPr>
            <a:r>
              <a:rPr lang="en-US" sz="1400" dirty="0" smtClean="0"/>
              <a:t>      Ec: elastic modulus of composite</a:t>
            </a:r>
            <a:endParaRPr lang="en-IN" sz="1400" dirty="0" smtClean="0"/>
          </a:p>
          <a:p>
            <a:pPr marL="0" indent="0" algn="just">
              <a:buNone/>
            </a:pPr>
            <a:r>
              <a:rPr lang="en-US" sz="1400" dirty="0" smtClean="0"/>
              <a:t>      Ep: elastic modulus of particle</a:t>
            </a:r>
            <a:endParaRPr lang="en-IN" sz="1400" dirty="0" smtClean="0"/>
          </a:p>
          <a:p>
            <a:pPr marL="0" indent="0" algn="just">
              <a:buNone/>
            </a:pPr>
            <a:r>
              <a:rPr lang="en-US" sz="1400" dirty="0" smtClean="0"/>
              <a:t>      Em: elastic modulus of matrix</a:t>
            </a:r>
            <a:endParaRPr lang="en-IN" sz="1400" dirty="0" smtClean="0"/>
          </a:p>
          <a:p>
            <a:pPr marL="0" indent="0" algn="just">
              <a:buNone/>
            </a:pPr>
            <a:r>
              <a:rPr lang="en-US" sz="1400" dirty="0" smtClean="0"/>
              <a:t>      Vm: volume fraction of matrix</a:t>
            </a:r>
            <a:endParaRPr lang="en-IN" sz="1400" dirty="0" smtClean="0"/>
          </a:p>
          <a:p>
            <a:pPr marL="0" indent="0" algn="just">
              <a:buNone/>
            </a:pPr>
            <a:r>
              <a:rPr lang="en-US" sz="1400" dirty="0" smtClean="0"/>
              <a:t>      Vp: volume fraction of particle</a:t>
            </a:r>
            <a:endParaRPr lang="en-IN" sz="1400" dirty="0" smtClean="0"/>
          </a:p>
          <a:p>
            <a:endParaRPr lang="en-IN" sz="1400" dirty="0" smtClean="0"/>
          </a:p>
          <a:p>
            <a:pPr>
              <a:spcBef>
                <a:spcPts val="0"/>
              </a:spcBef>
              <a:spcAft>
                <a:spcPts val="0"/>
              </a:spcAft>
            </a:pPr>
            <a:endParaRPr lang="en-IN" dirty="0"/>
          </a:p>
        </p:txBody>
      </p:sp>
      <p:pic>
        <p:nvPicPr>
          <p:cNvPr id="17" name="Picture 16"/>
          <p:cNvPicPr>
            <a:picLocks noChangeAspect="1"/>
          </p:cNvPicPr>
          <p:nvPr/>
        </p:nvPicPr>
        <p:blipFill>
          <a:blip r:embed="rId2"/>
          <a:stretch>
            <a:fillRect/>
          </a:stretch>
        </p:blipFill>
        <p:spPr>
          <a:xfrm>
            <a:off x="4843214" y="5574377"/>
            <a:ext cx="2276190" cy="466667"/>
          </a:xfrm>
          <a:prstGeom prst="rect">
            <a:avLst/>
          </a:prstGeom>
        </p:spPr>
      </p:pic>
      <p:pic>
        <p:nvPicPr>
          <p:cNvPr id="18" name="Picture 17"/>
          <p:cNvPicPr>
            <a:picLocks noChangeAspect="1"/>
          </p:cNvPicPr>
          <p:nvPr/>
        </p:nvPicPr>
        <p:blipFill>
          <a:blip r:embed="rId3"/>
          <a:stretch>
            <a:fillRect/>
          </a:stretch>
        </p:blipFill>
        <p:spPr>
          <a:xfrm>
            <a:off x="5024166" y="6041044"/>
            <a:ext cx="1914286" cy="619048"/>
          </a:xfrm>
          <a:prstGeom prst="rect">
            <a:avLst/>
          </a:prstGeom>
        </p:spPr>
      </p:pic>
      <p:pic>
        <p:nvPicPr>
          <p:cNvPr id="21" name="Picture 20"/>
          <p:cNvPicPr>
            <a:picLocks noChangeAspect="1"/>
          </p:cNvPicPr>
          <p:nvPr/>
        </p:nvPicPr>
        <p:blipFill>
          <a:blip r:embed="rId4"/>
          <a:stretch>
            <a:fillRect/>
          </a:stretch>
        </p:blipFill>
        <p:spPr>
          <a:xfrm>
            <a:off x="7871791" y="4240695"/>
            <a:ext cx="4299233" cy="2617305"/>
          </a:xfrm>
          <a:prstGeom prst="rect">
            <a:avLst/>
          </a:prstGeom>
        </p:spPr>
      </p:pic>
    </p:spTree>
    <p:extLst>
      <p:ext uri="{BB962C8B-B14F-4D97-AF65-F5344CB8AC3E}">
        <p14:creationId xmlns:p14="http://schemas.microsoft.com/office/powerpoint/2010/main" val="168559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
            <a:ext cx="10018713" cy="1030310"/>
          </a:xfrm>
        </p:spPr>
        <p:txBody>
          <a:bodyPr/>
          <a:lstStyle/>
          <a:p>
            <a:r>
              <a:rPr lang="en-US" b="1" dirty="0">
                <a:solidFill>
                  <a:schemeClr val="accent1">
                    <a:lumMod val="50000"/>
                  </a:schemeClr>
                </a:solidFill>
                <a:latin typeface="Arial Narrow" panose="020B0606020202030204" pitchFamily="34" charset="0"/>
              </a:rPr>
              <a:t>Dispersion strengthened composite</a:t>
            </a:r>
            <a:endParaRPr lang="en-IN" b="1" dirty="0">
              <a:solidFill>
                <a:schemeClr val="accent1">
                  <a:lumMod val="50000"/>
                </a:schemeClr>
              </a:solidFill>
              <a:latin typeface="Arial Narrow" panose="020B0606020202030204" pitchFamily="34" charset="0"/>
            </a:endParaRPr>
          </a:p>
        </p:txBody>
      </p:sp>
      <p:sp>
        <p:nvSpPr>
          <p:cNvPr id="3" name="Content Placeholder 2"/>
          <p:cNvSpPr>
            <a:spLocks noGrp="1"/>
          </p:cNvSpPr>
          <p:nvPr>
            <p:ph idx="1"/>
          </p:nvPr>
        </p:nvSpPr>
        <p:spPr>
          <a:xfrm>
            <a:off x="1484310" y="1160170"/>
            <a:ext cx="10018713" cy="5446693"/>
          </a:xfrm>
        </p:spPr>
        <p:txBody>
          <a:bodyPr anchor="t">
            <a:normAutofit/>
          </a:bodyPr>
          <a:lstStyle/>
          <a:p>
            <a:r>
              <a:rPr lang="en-US" sz="1800" dirty="0"/>
              <a:t>Dispersion-strengthened means of strengthening materials where in very small particles (usually less than 0.1 µm) of a hard yet inert phase are uniformly dispersed </a:t>
            </a:r>
            <a:r>
              <a:rPr lang="en-US" sz="1800" dirty="0" smtClean="0"/>
              <a:t>within </a:t>
            </a:r>
            <a:r>
              <a:rPr lang="en-US" sz="1800" dirty="0"/>
              <a:t>a load – bearing matrix phase</a:t>
            </a:r>
            <a:r>
              <a:rPr lang="en-US" sz="1800" dirty="0" smtClean="0"/>
              <a:t>.</a:t>
            </a:r>
          </a:p>
          <a:p>
            <a:r>
              <a:rPr lang="en-US" sz="1800" dirty="0"/>
              <a:t>The dispersed phase may be metallic or nonmetallic, oxide materials are often used</a:t>
            </a:r>
            <a:r>
              <a:rPr lang="en-US" sz="1800" dirty="0" smtClean="0"/>
              <a:t>.</a:t>
            </a:r>
          </a:p>
          <a:p>
            <a:r>
              <a:rPr lang="en-US" sz="1800" dirty="0"/>
              <a:t>Figure </a:t>
            </a:r>
            <a:r>
              <a:rPr lang="en-US" sz="1800" dirty="0" smtClean="0"/>
              <a:t>1.2  </a:t>
            </a:r>
            <a:r>
              <a:rPr lang="en-US" sz="1800" dirty="0"/>
              <a:t>Comparison of the yield strength of dispersion-strengthened sintered aluminum powder (SAP) composite with that of two conventional two-phase high-strength aluminum alloys</a:t>
            </a:r>
            <a:r>
              <a:rPr lang="en-US" sz="1800" dirty="0" smtClean="0"/>
              <a:t>.  </a:t>
            </a:r>
            <a:r>
              <a:rPr lang="en-US" sz="1800" dirty="0"/>
              <a:t>The composite has benefits above about 300°C. A fiber-reinforced aluminum composite is shown for comparison.</a:t>
            </a:r>
          </a:p>
          <a:p>
            <a:endParaRPr lang="en-US" sz="1800" dirty="0" smtClean="0"/>
          </a:p>
        </p:txBody>
      </p:sp>
      <p:pic>
        <p:nvPicPr>
          <p:cNvPr id="4" name="Picture 3"/>
          <p:cNvPicPr>
            <a:picLocks noChangeAspect="1"/>
          </p:cNvPicPr>
          <p:nvPr/>
        </p:nvPicPr>
        <p:blipFill>
          <a:blip r:embed="rId2"/>
          <a:stretch>
            <a:fillRect/>
          </a:stretch>
        </p:blipFill>
        <p:spPr>
          <a:xfrm>
            <a:off x="2909196" y="3410425"/>
            <a:ext cx="7546766" cy="3326297"/>
          </a:xfrm>
          <a:prstGeom prst="rect">
            <a:avLst/>
          </a:prstGeom>
        </p:spPr>
      </p:pic>
    </p:spTree>
    <p:extLst>
      <p:ext uri="{BB962C8B-B14F-4D97-AF65-F5344CB8AC3E}">
        <p14:creationId xmlns:p14="http://schemas.microsoft.com/office/powerpoint/2010/main" val="1679675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180305"/>
            <a:ext cx="10018713" cy="682580"/>
          </a:xfrm>
        </p:spPr>
        <p:txBody>
          <a:bodyPr>
            <a:normAutofit fontScale="90000"/>
          </a:bodyPr>
          <a:lstStyle/>
          <a:p>
            <a:r>
              <a:rPr lang="en-US" b="1" dirty="0">
                <a:solidFill>
                  <a:schemeClr val="accent1">
                    <a:lumMod val="50000"/>
                  </a:schemeClr>
                </a:solidFill>
                <a:latin typeface="Arial Narrow" panose="020B0606020202030204" pitchFamily="34" charset="0"/>
              </a:rPr>
              <a:t>Fiber-Reinforced Composites</a:t>
            </a:r>
            <a:r>
              <a:rPr lang="en-US" dirty="0">
                <a:solidFill>
                  <a:schemeClr val="tx2"/>
                </a:solidFill>
              </a:rPr>
              <a:t/>
            </a:r>
            <a:br>
              <a:rPr lang="en-US" dirty="0">
                <a:solidFill>
                  <a:schemeClr val="tx2"/>
                </a:solidFill>
              </a:rPr>
            </a:br>
            <a:endParaRPr lang="en-IN" dirty="0"/>
          </a:p>
        </p:txBody>
      </p:sp>
      <p:sp>
        <p:nvSpPr>
          <p:cNvPr id="3" name="Content Placeholder 2"/>
          <p:cNvSpPr>
            <a:spLocks noGrp="1"/>
          </p:cNvSpPr>
          <p:nvPr>
            <p:ph idx="1"/>
          </p:nvPr>
        </p:nvSpPr>
        <p:spPr>
          <a:xfrm>
            <a:off x="1484310" y="721217"/>
            <a:ext cx="10018713" cy="6136783"/>
          </a:xfrm>
        </p:spPr>
        <p:txBody>
          <a:bodyPr anchor="t">
            <a:normAutofit fontScale="92500" lnSpcReduction="10000"/>
          </a:bodyPr>
          <a:lstStyle/>
          <a:p>
            <a:r>
              <a:rPr lang="en-US" dirty="0">
                <a:latin typeface="Verdana" panose="020B0604030504040204" pitchFamily="34" charset="0"/>
              </a:rPr>
              <a:t>The Rule of Mixtures in Fiber-Reinforced Composites</a:t>
            </a:r>
          </a:p>
          <a:p>
            <a:pPr marL="0" indent="0">
              <a:buNone/>
            </a:pPr>
            <a:endParaRPr lang="en-IN" dirty="0" smtClean="0"/>
          </a:p>
          <a:p>
            <a:pPr marL="0" indent="0">
              <a:buNone/>
            </a:pPr>
            <a:endParaRPr lang="en-IN" dirty="0"/>
          </a:p>
          <a:p>
            <a:r>
              <a:rPr lang="en-US" dirty="0">
                <a:latin typeface="Verdana" panose="020B0604030504040204" pitchFamily="34" charset="0"/>
              </a:rPr>
              <a:t>Strength of Composites - The tensile strength of a fiber-reinforced composite (</a:t>
            </a:r>
            <a:r>
              <a:rPr lang="en-US" i="1" dirty="0">
                <a:latin typeface="Verdana" panose="020B0604030504040204" pitchFamily="34" charset="0"/>
              </a:rPr>
              <a:t>TS</a:t>
            </a:r>
            <a:r>
              <a:rPr lang="en-US" i="1" baseline="-25000" dirty="0">
                <a:latin typeface="Verdana" panose="020B0604030504040204" pitchFamily="34" charset="0"/>
              </a:rPr>
              <a:t>c</a:t>
            </a:r>
            <a:r>
              <a:rPr lang="en-US" dirty="0">
                <a:latin typeface="Verdana" panose="020B0604030504040204" pitchFamily="34" charset="0"/>
              </a:rPr>
              <a:t>) depends on the bonding between the fibers and the matrix.</a:t>
            </a:r>
          </a:p>
          <a:p>
            <a:pPr marL="0" indent="0">
              <a:buNone/>
            </a:pPr>
            <a:endParaRPr lang="en-IN" dirty="0" smtClean="0"/>
          </a:p>
          <a:p>
            <a:pPr marL="0" indent="0">
              <a:buNone/>
            </a:pPr>
            <a:endParaRPr lang="en-IN" dirty="0"/>
          </a:p>
          <a:p>
            <a:pPr marL="0" indent="0">
              <a:buNone/>
            </a:pPr>
            <a:endParaRPr lang="en-IN" dirty="0" smtClean="0"/>
          </a:p>
          <a:p>
            <a:pPr marL="0" indent="0">
              <a:buNone/>
            </a:pPr>
            <a:endParaRPr lang="en-IN" dirty="0"/>
          </a:p>
          <a:p>
            <a:pPr marL="0" indent="0">
              <a:buNone/>
            </a:pPr>
            <a:endParaRPr lang="en-IN" dirty="0" smtClean="0"/>
          </a:p>
          <a:p>
            <a:r>
              <a:rPr lang="en-US" dirty="0"/>
              <a:t>Figure </a:t>
            </a:r>
            <a:r>
              <a:rPr lang="en-US" dirty="0" smtClean="0"/>
              <a:t>1.3  </a:t>
            </a:r>
            <a:r>
              <a:rPr lang="en-US" dirty="0"/>
              <a:t>The stress-strain curve for a fiber-reinforced composite. At low stresses (region l), the modulus of elasticity is given by the rule of mixtures. At higher stresses (region ll), the matrix deforms and the rule of mixtures is no longer obeyed.</a:t>
            </a:r>
          </a:p>
          <a:p>
            <a:endParaRPr lang="en-IN" dirty="0"/>
          </a:p>
        </p:txBody>
      </p:sp>
      <p:pic>
        <p:nvPicPr>
          <p:cNvPr id="4" name="Picture 3"/>
          <p:cNvPicPr>
            <a:picLocks noChangeAspect="1"/>
          </p:cNvPicPr>
          <p:nvPr/>
        </p:nvPicPr>
        <p:blipFill>
          <a:blip r:embed="rId2"/>
          <a:stretch>
            <a:fillRect/>
          </a:stretch>
        </p:blipFill>
        <p:spPr>
          <a:xfrm>
            <a:off x="4558989" y="1484290"/>
            <a:ext cx="3048264" cy="573074"/>
          </a:xfrm>
          <a:prstGeom prst="rect">
            <a:avLst/>
          </a:prstGeom>
        </p:spPr>
      </p:pic>
      <p:pic>
        <p:nvPicPr>
          <p:cNvPr id="5" name="Picture 4"/>
          <p:cNvPicPr>
            <a:picLocks noChangeAspect="1"/>
          </p:cNvPicPr>
          <p:nvPr/>
        </p:nvPicPr>
        <p:blipFill>
          <a:blip r:embed="rId3"/>
          <a:stretch>
            <a:fillRect/>
          </a:stretch>
        </p:blipFill>
        <p:spPr>
          <a:xfrm>
            <a:off x="4558989" y="2994106"/>
            <a:ext cx="3627866" cy="2222068"/>
          </a:xfrm>
          <a:prstGeom prst="rect">
            <a:avLst/>
          </a:prstGeom>
        </p:spPr>
      </p:pic>
    </p:spTree>
    <p:extLst>
      <p:ext uri="{BB962C8B-B14F-4D97-AF65-F5344CB8AC3E}">
        <p14:creationId xmlns:p14="http://schemas.microsoft.com/office/powerpoint/2010/main" val="890628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4.xml><?xml version="1.0" encoding="utf-8"?>
<a:theme xmlns:a="http://schemas.openxmlformats.org/drawingml/2006/main" name="1_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5.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TC103457496[[fn=Parallax]]</Template>
  <TotalTime>744</TotalTime>
  <Words>1184</Words>
  <Application>Microsoft Office PowerPoint</Application>
  <PresentationFormat>Widescreen</PresentationFormat>
  <Paragraphs>136</Paragraphs>
  <Slides>20</Slides>
  <Notes>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20</vt:i4>
      </vt:variant>
    </vt:vector>
  </HeadingPairs>
  <TitlesOfParts>
    <vt:vector size="38" baseType="lpstr">
      <vt:lpstr>Arial Unicode MS</vt:lpstr>
      <vt:lpstr>Andalus</vt:lpstr>
      <vt:lpstr>Arial</vt:lpstr>
      <vt:lpstr>Arial Narrow</vt:lpstr>
      <vt:lpstr>Baskerville Old Face</vt:lpstr>
      <vt:lpstr>Century Gothic</vt:lpstr>
      <vt:lpstr>Corbel</vt:lpstr>
      <vt:lpstr>Garamond</vt:lpstr>
      <vt:lpstr>Rockwell</vt:lpstr>
      <vt:lpstr>Rockwell Condensed</vt:lpstr>
      <vt:lpstr>Verdana</vt:lpstr>
      <vt:lpstr>Wingdings</vt:lpstr>
      <vt:lpstr>Wingdings 3</vt:lpstr>
      <vt:lpstr>Parallax</vt:lpstr>
      <vt:lpstr>Ion</vt:lpstr>
      <vt:lpstr>Wood Type</vt:lpstr>
      <vt:lpstr>1_Parallax</vt:lpstr>
      <vt:lpstr>Organic</vt:lpstr>
      <vt:lpstr>Composite Materials </vt:lpstr>
      <vt:lpstr>Composite Material Diagnosed</vt:lpstr>
      <vt:lpstr>ADVANTAGES OF COMPOSITE. </vt:lpstr>
      <vt:lpstr>PowerPoint Presentation</vt:lpstr>
      <vt:lpstr>           Types of composites.</vt:lpstr>
      <vt:lpstr>Particle Reinforced Composites </vt:lpstr>
      <vt:lpstr>Large-particle composite </vt:lpstr>
      <vt:lpstr>Dispersion strengthened composite</vt:lpstr>
      <vt:lpstr>Fiber-Reinforced Composites </vt:lpstr>
      <vt:lpstr>Types of fibre reinforced composite:-</vt:lpstr>
      <vt:lpstr>PowerPoint Presentation</vt:lpstr>
      <vt:lpstr>Structural Composites</vt:lpstr>
      <vt:lpstr>Laminar Composite</vt:lpstr>
      <vt:lpstr>Sandwich Panel</vt:lpstr>
      <vt:lpstr>Applications Of Composite Material</vt:lpstr>
      <vt:lpstr>                     Manufacturing Of Composite  Fibre-reinforced composite processing:- </vt:lpstr>
      <vt:lpstr>Fabrication From Prepreg</vt:lpstr>
      <vt:lpstr>Failure Of Composite Material</vt:lpstr>
      <vt:lpstr>YOUR IDEAS ON THE COMPOSITES OF THE FUTURE? </vt:lpstr>
      <vt:lpstr>THANK YOU FOR WATCHING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Composite Materials </dc:title>
  <dc:creator>NIRBHEY SINGH PAHWA</dc:creator>
  <cp:lastModifiedBy>NIRBHEY SINGH PAHWA</cp:lastModifiedBy>
  <cp:revision>103</cp:revision>
  <dcterms:created xsi:type="dcterms:W3CDTF">2014-01-29T15:04:38Z</dcterms:created>
  <dcterms:modified xsi:type="dcterms:W3CDTF">2014-02-20T02:41:44Z</dcterms:modified>
</cp:coreProperties>
</file>